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84"/>
  </p:notesMasterIdLst>
  <p:handoutMasterIdLst>
    <p:handoutMasterId r:id="rId85"/>
  </p:handoutMasterIdLst>
  <p:sldIdLst>
    <p:sldId id="488" r:id="rId2"/>
    <p:sldId id="417" r:id="rId3"/>
    <p:sldId id="543" r:id="rId4"/>
    <p:sldId id="537" r:id="rId5"/>
    <p:sldId id="487" r:id="rId6"/>
    <p:sldId id="491" r:id="rId7"/>
    <p:sldId id="312" r:id="rId8"/>
    <p:sldId id="277" r:id="rId9"/>
    <p:sldId id="278" r:id="rId10"/>
    <p:sldId id="411" r:id="rId11"/>
    <p:sldId id="271" r:id="rId12"/>
    <p:sldId id="520" r:id="rId13"/>
    <p:sldId id="456" r:id="rId14"/>
    <p:sldId id="285" r:id="rId15"/>
    <p:sldId id="290" r:id="rId16"/>
    <p:sldId id="526" r:id="rId17"/>
    <p:sldId id="292" r:id="rId18"/>
    <p:sldId id="293" r:id="rId19"/>
    <p:sldId id="522" r:id="rId20"/>
    <p:sldId id="523" r:id="rId21"/>
    <p:sldId id="544" r:id="rId22"/>
    <p:sldId id="524" r:id="rId23"/>
    <p:sldId id="525" r:id="rId24"/>
    <p:sldId id="310" r:id="rId25"/>
    <p:sldId id="458" r:id="rId26"/>
    <p:sldId id="459" r:id="rId27"/>
    <p:sldId id="418" r:id="rId28"/>
    <p:sldId id="419" r:id="rId29"/>
    <p:sldId id="313" r:id="rId30"/>
    <p:sldId id="318" r:id="rId31"/>
    <p:sldId id="534" r:id="rId32"/>
    <p:sldId id="348" r:id="rId33"/>
    <p:sldId id="349" r:id="rId34"/>
    <p:sldId id="531" r:id="rId35"/>
    <p:sldId id="359" r:id="rId36"/>
    <p:sldId id="518" r:id="rId37"/>
    <p:sldId id="362" r:id="rId38"/>
    <p:sldId id="363" r:id="rId39"/>
    <p:sldId id="542" r:id="rId40"/>
    <p:sldId id="405" r:id="rId41"/>
    <p:sldId id="515" r:id="rId42"/>
    <p:sldId id="514" r:id="rId43"/>
    <p:sldId id="551" r:id="rId44"/>
    <p:sldId id="552" r:id="rId45"/>
    <p:sldId id="504" r:id="rId46"/>
    <p:sldId id="550" r:id="rId47"/>
    <p:sldId id="353" r:id="rId48"/>
    <p:sldId id="436" r:id="rId49"/>
    <p:sldId id="372" r:id="rId50"/>
    <p:sldId id="373" r:id="rId51"/>
    <p:sldId id="546" r:id="rId52"/>
    <p:sldId id="490" r:id="rId53"/>
    <p:sldId id="357" r:id="rId54"/>
    <p:sldId id="356" r:id="rId55"/>
    <p:sldId id="355" r:id="rId56"/>
    <p:sldId id="519" r:id="rId57"/>
    <p:sldId id="517" r:id="rId58"/>
    <p:sldId id="533" r:id="rId59"/>
    <p:sldId id="492" r:id="rId60"/>
    <p:sldId id="545" r:id="rId61"/>
    <p:sldId id="493" r:id="rId62"/>
    <p:sldId id="495" r:id="rId63"/>
    <p:sldId id="496" r:id="rId64"/>
    <p:sldId id="506" r:id="rId65"/>
    <p:sldId id="468" r:id="rId66"/>
    <p:sldId id="469" r:id="rId67"/>
    <p:sldId id="470" r:id="rId68"/>
    <p:sldId id="553" r:id="rId69"/>
    <p:sldId id="558" r:id="rId70"/>
    <p:sldId id="554" r:id="rId71"/>
    <p:sldId id="555" r:id="rId72"/>
    <p:sldId id="556" r:id="rId73"/>
    <p:sldId id="557" r:id="rId74"/>
    <p:sldId id="521" r:id="rId75"/>
    <p:sldId id="497" r:id="rId76"/>
    <p:sldId id="500" r:id="rId77"/>
    <p:sldId id="499" r:id="rId78"/>
    <p:sldId id="547" r:id="rId79"/>
    <p:sldId id="548" r:id="rId80"/>
    <p:sldId id="559" r:id="rId81"/>
    <p:sldId id="560" r:id="rId82"/>
    <p:sldId id="561" r:id="rId8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9" autoAdjust="0"/>
    <p:restoredTop sz="94595" autoAdjust="0"/>
  </p:normalViewPr>
  <p:slideViewPr>
    <p:cSldViewPr>
      <p:cViewPr varScale="1">
        <p:scale>
          <a:sx n="73" d="100"/>
          <a:sy n="73" d="100"/>
        </p:scale>
        <p:origin x="151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9400ADE-8B60-4AF5-8BE4-5BA4C69B33D1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473675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69E7E13-B7C3-4B7F-BBEA-0E32D7F7A2A2}" type="datetimeFigureOut">
              <a:rPr lang="th-TH"/>
              <a:pPr>
                <a:defRPr/>
              </a:pPr>
              <a:t>21/04/65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th-TH" noProof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noProof="0"/>
              <a:t>คลิกเพื่อแก้ไขลักษณะของข้อความต้นแบบ</a:t>
            </a:r>
          </a:p>
          <a:p>
            <a:pPr lvl="1"/>
            <a:r>
              <a:rPr lang="th-TH" noProof="0"/>
              <a:t>ระดับที่สอง</a:t>
            </a:r>
          </a:p>
          <a:p>
            <a:pPr lvl="2"/>
            <a:r>
              <a:rPr lang="th-TH" noProof="0"/>
              <a:t>ระดับที่สาม</a:t>
            </a:r>
          </a:p>
          <a:p>
            <a:pPr lvl="3"/>
            <a:r>
              <a:rPr lang="th-TH" noProof="0"/>
              <a:t>ระดับที่สี่</a:t>
            </a:r>
          </a:p>
          <a:p>
            <a:pPr lvl="4"/>
            <a:r>
              <a:rPr lang="th-TH" noProof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D7B47DD-9A62-43F7-9958-A2578D9EE1B5}" type="slidenum">
              <a:rPr lang="th-TH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3092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639ED-AA80-4927-9519-D1A8F666D558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78078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DED8D-84D2-4CF2-9858-1BCB3C6DAED4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00641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AF443-AC83-4897-BB2F-3174FE0D1125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08651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345AA-3530-4CED-80F5-33B97A95D789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31992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6BFF7-63AB-4D71-97E9-CB6DA517A762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292746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42476-5B19-4684-A98C-627B0BDA061D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5371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ADFBE-5E30-43B7-ADC6-DEA8B0A15FA1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11427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C23AE-6940-4CDD-BC01-FE91BCFE5DBA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24163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DB6B0-AA79-409E-95D2-59C3AF490E8C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642725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66730-A084-442C-B2E5-7F7621778890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76057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EC13F-A070-46D4-9901-66CA29CA6C85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647864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text styles</a:t>
            </a:r>
          </a:p>
          <a:p>
            <a:pPr lvl="1"/>
            <a:r>
              <a:rPr lang="en-US" altLang="th-TH"/>
              <a:t>Second level</a:t>
            </a:r>
          </a:p>
          <a:p>
            <a:pPr lvl="2"/>
            <a:r>
              <a:rPr lang="en-US" altLang="th-TH"/>
              <a:t>Third level</a:t>
            </a:r>
          </a:p>
          <a:p>
            <a:pPr lvl="3"/>
            <a:r>
              <a:rPr lang="en-US" altLang="th-TH"/>
              <a:t>Fourth level</a:t>
            </a:r>
          </a:p>
          <a:p>
            <a:pPr lvl="4"/>
            <a:r>
              <a:rPr lang="en-US" altLang="th-TH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5B4F51A-F465-46AE-BBDF-AC4AAEF162D5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2" descr="Why the Arduino won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2170"/>
            <a:ext cx="44958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2" descr="https://yt3.ggpht.com/-XW1x_JT1g24/AAAAAAAAAAI/AAAAAAAAAAA/lMWjeVh_HEw/s900-c-k-no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018" y="4246114"/>
            <a:ext cx="1576388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4" descr="http://rasterweb.net/raster/wp-content/uploads/2011/05/opensource-500x2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168525"/>
            <a:ext cx="3400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DC8D5F8B-F528-4469-B8DC-7132A9E40BCB}" type="slidenum">
              <a:rPr lang="en-US" altLang="th-TH" sz="1200" smtClean="0"/>
              <a:pPr/>
              <a:t>1</a:t>
            </a:fld>
            <a:endParaRPr lang="en-US" altLang="th-TH" sz="1200"/>
          </a:p>
        </p:txBody>
      </p:sp>
    </p:spTree>
    <p:extLst>
      <p:ext uri="{BB962C8B-B14F-4D97-AF65-F5344CB8AC3E}">
        <p14:creationId xmlns:p14="http://schemas.microsoft.com/office/powerpoint/2010/main" val="172943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สี่เหลี่ยมผืนผ้า 8"/>
          <p:cNvSpPr>
            <a:spLocks noChangeArrowheads="1"/>
          </p:cNvSpPr>
          <p:nvPr/>
        </p:nvSpPr>
        <p:spPr bwMode="auto">
          <a:xfrm>
            <a:off x="533400" y="152400"/>
            <a:ext cx="8458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th-TH" altLang="th-TH"/>
              <a:t>จึงทำให้มีผู้ผลิตแผง </a:t>
            </a:r>
            <a:r>
              <a:rPr lang="en-US" altLang="th-TH" sz="2400"/>
              <a:t>arduino </a:t>
            </a:r>
            <a:r>
              <a:rPr lang="th-TH" altLang="th-TH"/>
              <a:t>ซึ่งเรียกว่า</a:t>
            </a:r>
            <a:r>
              <a:rPr lang="en-US" altLang="th-TH"/>
              <a:t> </a:t>
            </a:r>
            <a:r>
              <a:rPr lang="en-US" altLang="th-TH" sz="2400"/>
              <a:t>complatible </a:t>
            </a:r>
            <a:r>
              <a:rPr lang="th-TH" altLang="th-TH"/>
              <a:t>และแผงอุปกรณ์เสริมสำหรับ </a:t>
            </a:r>
            <a:r>
              <a:rPr lang="en-US" altLang="th-TH" sz="2400"/>
              <a:t>arduino</a:t>
            </a:r>
            <a:r>
              <a:rPr lang="en-US" altLang="th-TH"/>
              <a:t> </a:t>
            </a:r>
            <a:r>
              <a:rPr lang="th-TH" altLang="th-TH" sz="3200"/>
              <a:t>เรียกว่า </a:t>
            </a:r>
            <a:r>
              <a:rPr lang="en-US" altLang="th-TH" sz="2400"/>
              <a:t>Extended Shield </a:t>
            </a:r>
            <a:r>
              <a:rPr lang="th-TH" altLang="th-TH"/>
              <a:t>ออกมาจำนวนมาก</a:t>
            </a:r>
            <a:r>
              <a:rPr lang="en-US" altLang="th-TH" sz="2400"/>
              <a:t> </a:t>
            </a:r>
            <a:r>
              <a:rPr lang="th-TH" altLang="th-TH"/>
              <a:t>และมีราคาถูก</a:t>
            </a:r>
            <a:endParaRPr lang="th-TH" altLang="th-TH" sz="2400"/>
          </a:p>
        </p:txBody>
      </p:sp>
      <p:sp>
        <p:nvSpPr>
          <p:cNvPr id="9220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8E29F160-3E0C-4E5C-8366-FF31762DBE0E}" type="slidenum">
              <a:rPr lang="en-US" altLang="th-TH" sz="1200" smtClean="0"/>
              <a:pPr/>
              <a:t>10</a:t>
            </a:fld>
            <a:endParaRPr lang="en-US" altLang="th-TH" sz="1200"/>
          </a:p>
        </p:txBody>
      </p:sp>
      <p:pic>
        <p:nvPicPr>
          <p:cNvPr id="9221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" r="2856"/>
          <a:stretch>
            <a:fillRect/>
          </a:stretch>
        </p:blipFill>
        <p:spPr bwMode="auto">
          <a:xfrm>
            <a:off x="3900023" y="1866900"/>
            <a:ext cx="2370138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"/>
          <a:stretch>
            <a:fillRect/>
          </a:stretch>
        </p:blipFill>
        <p:spPr bwMode="auto">
          <a:xfrm>
            <a:off x="6410983" y="1900237"/>
            <a:ext cx="2251075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รูปภาพ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5" r="100000"/>
          <a:stretch/>
        </p:blipFill>
        <p:spPr bwMode="auto">
          <a:xfrm>
            <a:off x="6019801" y="1828800"/>
            <a:ext cx="10953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รูปภาพ 1">
            <a:extLst>
              <a:ext uri="{FF2B5EF4-FFF2-40B4-BE49-F238E27FC236}">
                <a16:creationId xmlns:a16="http://schemas.microsoft.com/office/drawing/2014/main" id="{EF83B9C8-065F-447F-A8A6-E292457E0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49" y="2474361"/>
            <a:ext cx="2209800" cy="190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lnmh9ip6v2uc.cloudfront.net/assets/3/d/8/6/1/5144cc2bce395fb17000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3680" r="10168" b="2243"/>
          <a:stretch>
            <a:fillRect/>
          </a:stretch>
        </p:blipFill>
        <p:spPr bwMode="auto">
          <a:xfrm>
            <a:off x="185738" y="1643063"/>
            <a:ext cx="5757862" cy="452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สี่เหลี่ยมผืนผ้า 5"/>
          <p:cNvSpPr>
            <a:spLocks noChangeArrowheads="1"/>
          </p:cNvSpPr>
          <p:nvPr/>
        </p:nvSpPr>
        <p:spPr bwMode="auto">
          <a:xfrm>
            <a:off x="1066800" y="6238875"/>
            <a:ext cx="2819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/>
              <a:t>Extended Shield</a:t>
            </a:r>
            <a:endParaRPr lang="th-TH" altLang="th-TH" sz="2400"/>
          </a:p>
        </p:txBody>
      </p:sp>
      <p:pic>
        <p:nvPicPr>
          <p:cNvPr id="10244" name="Picture 5" descr="http://2.bp.blogspot.com/-8dxAIL8BsV0/T9D4mc-hc6I/AAAAAAAABHo/g9wlIRvvN7Q/s1600/SeaHawkArduinoStac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6" t="6412" r="29639" b="9998"/>
          <a:stretch>
            <a:fillRect/>
          </a:stretch>
        </p:blipFill>
        <p:spPr bwMode="auto">
          <a:xfrm>
            <a:off x="6148388" y="1752600"/>
            <a:ext cx="268446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 descr="https://encrypted-tbn1.gstatic.com/images?q=tbn:ANd9GcQSEGT-wZeGUDRGjM98QbD5rE10Jmo99G5hHKjNKMR-wXGDPBy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4657725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9" descr="https://encrypted-tbn2.gstatic.com/images?q=tbn:ANd9GcTl7ubZPjN0Ag1RhIOMMYgtLGvSZD470I0Ji83bgtRYuUJdQ_efE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"/>
            <a:ext cx="6858000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/>
              <a:t>Input-Output  </a:t>
            </a:r>
            <a:endParaRPr lang="th-TH" altLang="th-TH"/>
          </a:p>
        </p:txBody>
      </p:sp>
      <p:sp>
        <p:nvSpPr>
          <p:cNvPr id="23555" name="สี่เหลี่ยมผืนผ้า 4"/>
          <p:cNvSpPr>
            <a:spLocks noChangeArrowheads="1"/>
          </p:cNvSpPr>
          <p:nvPr/>
        </p:nvSpPr>
        <p:spPr bwMode="auto">
          <a:xfrm>
            <a:off x="6108700" y="2743200"/>
            <a:ext cx="3048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 dirty="0"/>
              <a:t>Arduino </a:t>
            </a:r>
            <a:r>
              <a:rPr lang="th-TH" altLang="th-TH" sz="2400" dirty="0"/>
              <a:t>บอร์ดแบ่งเป็น</a:t>
            </a:r>
          </a:p>
          <a:p>
            <a:endParaRPr lang="th-TH" altLang="th-TH" sz="2400" dirty="0"/>
          </a:p>
          <a:p>
            <a:r>
              <a:rPr lang="en-US" altLang="th-TH" sz="2400" dirty="0"/>
              <a:t>Input (</a:t>
            </a:r>
            <a:r>
              <a:rPr lang="th-TH" altLang="th-TH" sz="2400" dirty="0"/>
              <a:t>รับค่าสัญญาณ</a:t>
            </a:r>
            <a:r>
              <a:rPr lang="en-US" altLang="th-TH" sz="2400" dirty="0"/>
              <a:t>)</a:t>
            </a:r>
          </a:p>
          <a:p>
            <a:r>
              <a:rPr lang="en-US" altLang="th-TH" sz="2400" dirty="0"/>
              <a:t>(Analog </a:t>
            </a:r>
            <a:r>
              <a:rPr lang="th-TH" altLang="th-TH" sz="2400" dirty="0"/>
              <a:t>และ </a:t>
            </a:r>
            <a:r>
              <a:rPr lang="en-US" altLang="th-TH" sz="2400" dirty="0"/>
              <a:t>Digital)</a:t>
            </a:r>
          </a:p>
          <a:p>
            <a:endParaRPr lang="en-US" altLang="th-TH" sz="2400" dirty="0"/>
          </a:p>
          <a:p>
            <a:r>
              <a:rPr lang="en-US" altLang="th-TH" sz="2400" dirty="0"/>
              <a:t>Output (</a:t>
            </a:r>
            <a:r>
              <a:rPr lang="th-TH" altLang="th-TH" sz="2400" dirty="0"/>
              <a:t>ส่งออกสัญญาณ</a:t>
            </a:r>
            <a:r>
              <a:rPr lang="en-US" altLang="th-TH" sz="2400" dirty="0"/>
              <a:t>)</a:t>
            </a:r>
          </a:p>
          <a:p>
            <a:r>
              <a:rPr lang="en-US" altLang="th-TH" sz="2400" dirty="0"/>
              <a:t>(Analog </a:t>
            </a:r>
            <a:r>
              <a:rPr lang="th-TH" altLang="th-TH" sz="2400" dirty="0"/>
              <a:t>และ </a:t>
            </a:r>
            <a:r>
              <a:rPr lang="en-US" altLang="th-TH" sz="2400" dirty="0"/>
              <a:t>Digital)</a:t>
            </a:r>
            <a:endParaRPr lang="th-TH" altLang="th-TH" sz="2400" dirty="0"/>
          </a:p>
        </p:txBody>
      </p:sp>
      <p:sp>
        <p:nvSpPr>
          <p:cNvPr id="23557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21B56CC9-0F38-4E2E-98AB-1522FB5C5CE5}" type="slidenum">
              <a:rPr lang="en-US" altLang="th-TH" sz="1200" smtClean="0"/>
              <a:pPr/>
              <a:t>12</a:t>
            </a:fld>
            <a:endParaRPr lang="en-US" altLang="th-TH" sz="1200"/>
          </a:p>
        </p:txBody>
      </p:sp>
      <p:sp>
        <p:nvSpPr>
          <p:cNvPr id="23558" name="ตัวแทนเนื้อหา 2"/>
          <p:cNvSpPr txBox="1">
            <a:spLocks/>
          </p:cNvSpPr>
          <p:nvPr/>
        </p:nvSpPr>
        <p:spPr bwMode="auto">
          <a:xfrm>
            <a:off x="1066800" y="6259512"/>
            <a:ext cx="5791200" cy="522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th-TH" altLang="th-TH" dirty="0"/>
              <a:t>ไม่สามารถใช้ </a:t>
            </a:r>
            <a:r>
              <a:rPr lang="en-US" altLang="th-TH" sz="2400" dirty="0"/>
              <a:t>Digital 0</a:t>
            </a:r>
            <a:r>
              <a:rPr lang="en-US" altLang="th-TH" dirty="0"/>
              <a:t> </a:t>
            </a:r>
            <a:r>
              <a:rPr lang="th-TH" altLang="th-TH" dirty="0"/>
              <a:t>และ </a:t>
            </a:r>
            <a:r>
              <a:rPr lang="en-US" altLang="th-TH" sz="2400" dirty="0"/>
              <a:t>1</a:t>
            </a:r>
            <a:r>
              <a:rPr lang="en-US" altLang="th-TH" dirty="0"/>
              <a:t> </a:t>
            </a:r>
            <a:r>
              <a:rPr lang="th-TH" altLang="th-TH" dirty="0"/>
              <a:t>ขณะที่ต่อสาย</a:t>
            </a:r>
            <a:r>
              <a:rPr lang="en-US" altLang="th-TH" dirty="0"/>
              <a:t> </a:t>
            </a:r>
            <a:r>
              <a:rPr lang="en-US" altLang="th-TH" sz="2400" dirty="0"/>
              <a:t>USB</a:t>
            </a:r>
            <a:endParaRPr lang="th-TH" altLang="th-TH" sz="2400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89113"/>
            <a:ext cx="5816187" cy="41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7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5" descr="10"/>
          <p:cNvSpPr>
            <a:spLocks noChangeAspect="1" noChangeArrowheads="1"/>
          </p:cNvSpPr>
          <p:nvPr/>
        </p:nvSpPr>
        <p:spPr bwMode="auto">
          <a:xfrm>
            <a:off x="2286000" y="17145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th-TH" altLang="th-TH" sz="1800"/>
          </a:p>
        </p:txBody>
      </p:sp>
      <p:sp>
        <p:nvSpPr>
          <p:cNvPr id="14339" name="Rectangle 7"/>
          <p:cNvSpPr>
            <a:spLocks noChangeArrowheads="1"/>
          </p:cNvSpPr>
          <p:nvPr/>
        </p:nvSpPr>
        <p:spPr bwMode="gray">
          <a:xfrm>
            <a:off x="609600" y="457200"/>
            <a:ext cx="70866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3800">
                <a:solidFill>
                  <a:schemeClr val="tx2"/>
                </a:solidFill>
              </a:rPr>
              <a:t>ระบบอนาลอกกับระบบดิจิตอล</a:t>
            </a:r>
          </a:p>
        </p:txBody>
      </p:sp>
      <p:pic>
        <p:nvPicPr>
          <p:cNvPr id="1434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1905000"/>
            <a:ext cx="8894762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745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 altLang="th-TH"/>
              <a:t>ดิจิตอล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th-TH" altLang="th-TH" sz="4000">
                <a:cs typeface="Cordia New" panose="020B0304020202020204" pitchFamily="34" charset="-34"/>
              </a:rPr>
              <a:t>ข้อมูล 0 และ 1 ซึ่งเมื่อเทียบเป็นแรงดันไฟฟ้าดังรูป</a:t>
            </a:r>
            <a:endParaRPr lang="th-TH" altLang="th-TH">
              <a:latin typeface="AngsanaUPC" panose="02020603050405020304" pitchFamily="18" charset="-34"/>
            </a:endParaRPr>
          </a:p>
        </p:txBody>
      </p:sp>
      <p:pic>
        <p:nvPicPr>
          <p:cNvPr id="18436" name="Picture 6" descr="http://www.electronics-tutorials.ws/logic/log42.gif?8122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3" r="47073" b="17426"/>
          <a:stretch>
            <a:fillRect/>
          </a:stretch>
        </p:blipFill>
        <p:spPr bwMode="auto">
          <a:xfrm>
            <a:off x="1885950" y="2743200"/>
            <a:ext cx="527685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 altLang="th-TH" sz="5400"/>
              <a:t>บิท </a:t>
            </a:r>
            <a:r>
              <a:rPr lang="th-TH" altLang="th-TH" sz="5400">
                <a:solidFill>
                  <a:schemeClr val="tx1"/>
                </a:solidFill>
                <a:cs typeface="Cordia New" panose="020B0304020202020204" pitchFamily="34" charset="-34"/>
              </a:rPr>
              <a:t>(</a:t>
            </a:r>
            <a:r>
              <a:rPr lang="en-US" altLang="th-TH" sz="3200">
                <a:solidFill>
                  <a:schemeClr val="tx1"/>
                </a:solidFill>
                <a:cs typeface="Cordia New" panose="020B0304020202020204" pitchFamily="34" charset="-34"/>
              </a:rPr>
              <a:t>bit</a:t>
            </a:r>
            <a:r>
              <a:rPr lang="th-TH" altLang="th-TH" sz="5400">
                <a:solidFill>
                  <a:schemeClr val="tx1"/>
                </a:solidFill>
                <a:cs typeface="Cordia New" panose="020B0304020202020204" pitchFamily="34" charset="-34"/>
              </a:rPr>
              <a:t>)</a:t>
            </a:r>
            <a:r>
              <a:rPr lang="th-TH" altLang="th-TH" sz="5400"/>
              <a:t>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altLang="th-TH" sz="4000">
                <a:cs typeface="Cordia New" panose="020B0304020202020204" pitchFamily="34" charset="-34"/>
              </a:rPr>
              <a:t>หน่วยของข้อมูลที่เล็กที่สุด</a:t>
            </a:r>
          </a:p>
          <a:p>
            <a:r>
              <a:rPr lang="th-TH" altLang="th-TH" sz="4000">
                <a:cs typeface="Cordia New" panose="020B0304020202020204" pitchFamily="34" charset="-34"/>
              </a:rPr>
              <a:t>จำนวนของเลขฐานสอง</a:t>
            </a:r>
          </a:p>
          <a:p>
            <a:r>
              <a:rPr lang="th-TH" altLang="th-TH" sz="4000">
                <a:cs typeface="Cordia New" panose="020B0304020202020204" pitchFamily="34" charset="-34"/>
              </a:rPr>
              <a:t>ยกตัวอย่าง 00100 = 5 บิท</a:t>
            </a:r>
          </a:p>
          <a:p>
            <a:r>
              <a:rPr lang="th-TH" altLang="th-TH" sz="4000">
                <a:cs typeface="Cordia New" panose="020B0304020202020204" pitchFamily="34" charset="-34"/>
              </a:rPr>
              <a:t>ในทางอิเล็กทรอนิกส์จะแทนด้วยแรงดันไฟฟ้า สูง-ต่ำ</a:t>
            </a:r>
          </a:p>
          <a:p>
            <a:r>
              <a:rPr lang="th-TH" altLang="th-TH" sz="4000">
                <a:cs typeface="Cordia New" panose="020B0304020202020204" pitchFamily="34" charset="-34"/>
              </a:rPr>
              <a:t>8 บิท = 1 ไบท์ </a:t>
            </a:r>
            <a:r>
              <a:rPr lang="en-US" altLang="th-TH" sz="4000">
                <a:cs typeface="Cordia New" panose="020B0304020202020204" pitchFamily="34" charset="-34"/>
              </a:rPr>
              <a:t>(</a:t>
            </a:r>
            <a:r>
              <a:rPr lang="en-US" altLang="th-TH" sz="3200">
                <a:cs typeface="Cordia New" panose="020B0304020202020204" pitchFamily="34" charset="-34"/>
              </a:rPr>
              <a:t>byte</a:t>
            </a:r>
            <a:r>
              <a:rPr lang="en-US" altLang="th-TH" sz="4000">
                <a:cs typeface="Cordia New" panose="020B0304020202020204" pitchFamily="34" charset="-34"/>
              </a:rPr>
              <a:t>)</a:t>
            </a:r>
            <a:endParaRPr lang="th-TH" altLang="th-TH" sz="4000">
              <a:cs typeface="Cordia New" panose="020B0304020202020204" pitchFamily="34" charset="-34"/>
            </a:endParaRPr>
          </a:p>
          <a:p>
            <a:endParaRPr lang="th-TH" altLang="th-TH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โทรเลข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>
          <a:xfrm>
            <a:off x="2162835" y="1813520"/>
            <a:ext cx="6873661" cy="4927848"/>
          </a:xfrm>
        </p:spPr>
        <p:txBody>
          <a:bodyPr>
            <a:normAutofit fontScale="92500" lnSpcReduction="10000"/>
          </a:bodyPr>
          <a:lstStyle/>
          <a:p>
            <a:pPr algn="thaiDist"/>
            <a:r>
              <a:rPr lang="th-TH" sz="4000" dirty="0">
                <a:cs typeface="+mj-cs"/>
              </a:rPr>
              <a:t>ระบบโทรเลขผู้คิดคือ แซมมวล </a:t>
            </a:r>
            <a:r>
              <a:rPr lang="th-TH" sz="4000" dirty="0" err="1">
                <a:cs typeface="+mj-cs"/>
              </a:rPr>
              <a:t>ฟิน</a:t>
            </a:r>
            <a:r>
              <a:rPr lang="th-TH" sz="4000" dirty="0">
                <a:cs typeface="+mj-cs"/>
              </a:rPr>
              <a:t>ลี </a:t>
            </a:r>
            <a:r>
              <a:rPr lang="th-TH" sz="4000" dirty="0" err="1">
                <a:cs typeface="+mj-cs"/>
              </a:rPr>
              <a:t>บรีซ</a:t>
            </a:r>
            <a:r>
              <a:rPr lang="th-TH" sz="4000" dirty="0">
                <a:cs typeface="+mj-cs"/>
              </a:rPr>
              <a:t> </a:t>
            </a:r>
            <a:r>
              <a:rPr lang="th-TH" sz="4000" dirty="0" err="1">
                <a:cs typeface="+mj-cs"/>
              </a:rPr>
              <a:t>มอร์ส</a:t>
            </a:r>
            <a:r>
              <a:rPr lang="th-TH" sz="4000" dirty="0">
                <a:cs typeface="+mj-cs"/>
              </a:rPr>
              <a:t> โดยเมื่อกดคันเคาะที่สถานีส่ง  ระบบจะส่งกระแสไปในสายไฟผ่านขดลวดแม่เหล็กไฟฟ้าที่เครื่องทำเสียงของสถานีรับ  เส้นยาว (ขีด) กับเส้นสั้น (จุด) คือ รหัสสัญญาณโทรเลข   ที่เรียกว่า  "รหัส</a:t>
            </a:r>
            <a:r>
              <a:rPr lang="th-TH" sz="4000" dirty="0" err="1">
                <a:cs typeface="+mj-cs"/>
              </a:rPr>
              <a:t>มอร์ส</a:t>
            </a:r>
            <a:r>
              <a:rPr lang="th-TH" sz="4000" dirty="0">
                <a:cs typeface="+mj-cs"/>
              </a:rPr>
              <a:t>“ </a:t>
            </a:r>
            <a:r>
              <a:rPr lang="th-TH" sz="2400" dirty="0">
                <a:cs typeface="+mj-cs"/>
              </a:rPr>
              <a:t>(</a:t>
            </a:r>
            <a:r>
              <a:rPr lang="en-US" sz="2400" dirty="0">
                <a:cs typeface="+mj-cs"/>
              </a:rPr>
              <a:t>Morse  Code) </a:t>
            </a:r>
            <a:r>
              <a:rPr lang="th-TH" sz="4000" dirty="0" err="1"/>
              <a:t>กสท</a:t>
            </a:r>
            <a:r>
              <a:rPr lang="th-TH" sz="4000" dirty="0"/>
              <a:t>. ยกเลิกการให้บริการโทรเลขอย่างเป็นทางการ เมื่อ พ.ศ. </a:t>
            </a:r>
            <a:r>
              <a:rPr lang="en-US" sz="2400" dirty="0"/>
              <a:t>2551 </a:t>
            </a:r>
            <a:r>
              <a:rPr lang="th-TH" sz="4000" dirty="0">
                <a:cs typeface="+mj-cs"/>
              </a:rPr>
              <a:t>รวมให้บริการ </a:t>
            </a:r>
            <a:r>
              <a:rPr lang="en-US" sz="2400" dirty="0">
                <a:cs typeface="+mj-cs"/>
              </a:rPr>
              <a:t>133</a:t>
            </a:r>
            <a:r>
              <a:rPr lang="en-US" sz="4000" dirty="0">
                <a:cs typeface="+mj-cs"/>
              </a:rPr>
              <a:t> </a:t>
            </a:r>
            <a:r>
              <a:rPr lang="th-TH" sz="4000" dirty="0">
                <a:cs typeface="+mj-cs"/>
              </a:rPr>
              <a:t>ปี  (พ.ศ. </a:t>
            </a:r>
            <a:r>
              <a:rPr lang="th-TH" sz="2400" dirty="0">
                <a:cs typeface="+mj-cs"/>
              </a:rPr>
              <a:t>2418-</a:t>
            </a:r>
            <a:r>
              <a:rPr lang="th-TH" sz="4000" dirty="0">
                <a:cs typeface="+mj-cs"/>
              </a:rPr>
              <a:t>พ.ศ. </a:t>
            </a:r>
            <a:r>
              <a:rPr lang="th-TH" sz="2400" dirty="0">
                <a:cs typeface="+mj-cs"/>
              </a:rPr>
              <a:t>2551</a:t>
            </a:r>
            <a:r>
              <a:rPr lang="th-TH" sz="4000" dirty="0">
                <a:cs typeface="+mj-cs"/>
              </a:rPr>
              <a:t>)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700807"/>
            <a:ext cx="2195736" cy="281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" y="4597073"/>
            <a:ext cx="2391269" cy="1784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 descr="http://t2.gstatic.com/images?q=tbn:ANd9GcTTwsjg-NwNEPPxJl4pmFlRLkuKkOtjp8dRVOi5WwLgers8t0DlJ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31961"/>
            <a:ext cx="2016224" cy="15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http://t0.gstatic.com/images?q=tbn:ANd9GcTtvsZvEyv2kgVJwUzjEyAjy4_A-vDPsihiVW3-rYufu3MNZTi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03924"/>
            <a:ext cx="2160240" cy="11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95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-228600"/>
            <a:ext cx="8001000" cy="1216025"/>
          </a:xfrm>
        </p:spPr>
        <p:txBody>
          <a:bodyPr/>
          <a:lstStyle/>
          <a:p>
            <a:r>
              <a:rPr lang="th-TH" altLang="th-TH" sz="4000">
                <a:solidFill>
                  <a:schemeClr val="tx1"/>
                </a:solidFill>
                <a:cs typeface="Cordia New" panose="020B0304020202020204" pitchFamily="34" charset="-34"/>
              </a:rPr>
              <a:t>เลขฐาน 10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11509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th-TH" altLang="th-TH" sz="4000">
                <a:cs typeface="Cordia New" panose="020B0304020202020204" pitchFamily="34" charset="-34"/>
              </a:rPr>
              <a:t>เราใช้กันในชีวิตประจำวัน</a:t>
            </a:r>
          </a:p>
          <a:p>
            <a:pPr>
              <a:lnSpc>
                <a:spcPct val="90000"/>
              </a:lnSpc>
            </a:pPr>
            <a:r>
              <a:rPr lang="th-TH" altLang="th-TH" sz="4000">
                <a:cs typeface="Cordia New" panose="020B0304020202020204" pitchFamily="34" charset="-34"/>
              </a:rPr>
              <a:t>เลข 0-&gt;9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th-TH" altLang="th-TH">
              <a:cs typeface="Cordia New" panose="020B0304020202020204" pitchFamily="34" charset="-34"/>
            </a:endParaRPr>
          </a:p>
          <a:p>
            <a:pPr>
              <a:lnSpc>
                <a:spcPct val="90000"/>
              </a:lnSpc>
            </a:pPr>
            <a:endParaRPr lang="th-TH" altLang="th-TH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468313" y="333692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th-TH" altLang="th-TH" sz="4000">
                <a:cs typeface="Cordia New" panose="020B0304020202020204" pitchFamily="34" charset="-34"/>
              </a:rPr>
              <a:t>เลขฐาน 2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57200" y="4264025"/>
            <a:ext cx="8229600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th-TH" altLang="th-TH" sz="4000">
                <a:cs typeface="Cordia New" panose="020B0304020202020204" pitchFamily="34" charset="-34"/>
              </a:rPr>
              <a:t>เลข 0,1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th-TH" altLang="th-TH" sz="3200"/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1349375" y="2479675"/>
            <a:ext cx="5670550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10</a:t>
            </a:r>
            <a:r>
              <a:rPr lang="th-TH" altLang="th-TH" sz="2400" baseline="30000">
                <a:latin typeface="Angsana New" panose="02020603050405020304" pitchFamily="18" charset="-34"/>
              </a:rPr>
              <a:t>3</a:t>
            </a:r>
            <a:r>
              <a:rPr lang="th-TH" altLang="th-TH" sz="2400">
                <a:latin typeface="Angsana New" panose="02020603050405020304" pitchFamily="18" charset="-34"/>
              </a:rPr>
              <a:t>	10</a:t>
            </a:r>
            <a:r>
              <a:rPr lang="th-TH" altLang="th-TH" sz="2400" baseline="30000">
                <a:latin typeface="Angsana New" panose="02020603050405020304" pitchFamily="18" charset="-34"/>
              </a:rPr>
              <a:t>2</a:t>
            </a:r>
            <a:r>
              <a:rPr lang="th-TH" altLang="th-TH" sz="2400">
                <a:latin typeface="Angsana New" panose="02020603050405020304" pitchFamily="18" charset="-34"/>
              </a:rPr>
              <a:t>	10</a:t>
            </a:r>
            <a:r>
              <a:rPr lang="th-TH" altLang="th-TH" sz="2400" baseline="30000">
                <a:latin typeface="Angsana New" panose="02020603050405020304" pitchFamily="18" charset="-34"/>
              </a:rPr>
              <a:t>1</a:t>
            </a:r>
            <a:r>
              <a:rPr lang="th-TH" altLang="th-TH" sz="2400">
                <a:latin typeface="Angsana New" panose="02020603050405020304" pitchFamily="18" charset="-34"/>
              </a:rPr>
              <a:t>	10</a:t>
            </a:r>
            <a:r>
              <a:rPr lang="th-TH" altLang="th-TH" sz="2400" baseline="30000">
                <a:latin typeface="Angsana New" panose="02020603050405020304" pitchFamily="18" charset="-34"/>
              </a:rPr>
              <a:t>0  		  </a:t>
            </a:r>
            <a:r>
              <a:rPr lang="th-TH" altLang="th-TH" sz="2400">
                <a:latin typeface="Angsana New" panose="02020603050405020304" pitchFamily="18" charset="-34"/>
              </a:rPr>
              <a:t>	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1000	100	10	1</a:t>
            </a:r>
            <a:endParaRPr lang="th-TH" altLang="th-TH" sz="2400" u="sng">
              <a:latin typeface="Angsana New" panose="02020603050405020304" pitchFamily="18" charset="-34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331913" y="4941888"/>
            <a:ext cx="4800600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2</a:t>
            </a:r>
            <a:r>
              <a:rPr lang="th-TH" altLang="th-TH" sz="2400" baseline="30000">
                <a:latin typeface="Angsana New" panose="02020603050405020304" pitchFamily="18" charset="-34"/>
              </a:rPr>
              <a:t>3</a:t>
            </a:r>
            <a:r>
              <a:rPr lang="th-TH" altLang="th-TH" sz="2400">
                <a:latin typeface="Angsana New" panose="02020603050405020304" pitchFamily="18" charset="-34"/>
              </a:rPr>
              <a:t>	2</a:t>
            </a:r>
            <a:r>
              <a:rPr lang="th-TH" altLang="th-TH" sz="2400" baseline="30000">
                <a:latin typeface="Angsana New" panose="02020603050405020304" pitchFamily="18" charset="-34"/>
              </a:rPr>
              <a:t>2</a:t>
            </a:r>
            <a:r>
              <a:rPr lang="th-TH" altLang="th-TH" sz="2400">
                <a:latin typeface="Angsana New" panose="02020603050405020304" pitchFamily="18" charset="-34"/>
              </a:rPr>
              <a:t>	2</a:t>
            </a:r>
            <a:r>
              <a:rPr lang="th-TH" altLang="th-TH" sz="2400" baseline="30000">
                <a:latin typeface="Angsana New" panose="02020603050405020304" pitchFamily="18" charset="-34"/>
              </a:rPr>
              <a:t>1</a:t>
            </a:r>
            <a:r>
              <a:rPr lang="th-TH" altLang="th-TH" sz="2400">
                <a:latin typeface="Angsana New" panose="02020603050405020304" pitchFamily="18" charset="-34"/>
              </a:rPr>
              <a:t>	2</a:t>
            </a:r>
            <a:r>
              <a:rPr lang="th-TH" altLang="th-TH" sz="2400" baseline="30000">
                <a:latin typeface="Angsana New" panose="02020603050405020304" pitchFamily="18" charset="-34"/>
              </a:rPr>
              <a:t>0      	</a:t>
            </a:r>
            <a:r>
              <a:rPr lang="th-TH" altLang="th-TH" sz="2400">
                <a:latin typeface="Angsana New" panose="02020603050405020304" pitchFamily="18" charset="-34"/>
              </a:rPr>
              <a:t>	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8	4	2	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"/>
            <a:ext cx="4891088" cy="619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ตัวเลขจากระบบดิจิตอลที่แปลเป็นอักษร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4"/>
          <a:stretch/>
        </p:blipFill>
        <p:spPr bwMode="auto">
          <a:xfrm>
            <a:off x="770424" y="1759917"/>
            <a:ext cx="7618000" cy="483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43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ตัวแทนหมายเลขสไลด์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EABAE388-5143-4C78-9774-421776752580}" type="slidenum">
              <a:rPr lang="en-US" altLang="th-TH" sz="1200" smtClean="0"/>
              <a:pPr/>
              <a:t>2</a:t>
            </a:fld>
            <a:endParaRPr lang="en-US" altLang="th-TH" sz="1200"/>
          </a:p>
        </p:txBody>
      </p:sp>
      <p:sp>
        <p:nvSpPr>
          <p:cNvPr id="7" name="ชื่อเรื่อง 1"/>
          <p:cNvSpPr>
            <a:spLocks noGrp="1"/>
          </p:cNvSpPr>
          <p:nvPr>
            <p:ph type="title"/>
          </p:nvPr>
        </p:nvSpPr>
        <p:spPr>
          <a:xfrm>
            <a:off x="574675" y="612775"/>
            <a:ext cx="8001000" cy="835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Installing software Arduino IDE</a:t>
            </a:r>
            <a:r>
              <a:rPr lang="en-US" altLang="th-TH" dirty="0">
                <a:latin typeface="+mn-lt"/>
              </a:rPr>
              <a:t>  </a:t>
            </a:r>
            <a:endParaRPr lang="th-TH" altLang="th-TH" dirty="0">
              <a:latin typeface="+mn-lt"/>
            </a:endParaRPr>
          </a:p>
        </p:txBody>
      </p:sp>
      <p:pic>
        <p:nvPicPr>
          <p:cNvPr id="15364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7"/>
          <a:stretch>
            <a:fillRect/>
          </a:stretch>
        </p:blipFill>
        <p:spPr bwMode="auto">
          <a:xfrm>
            <a:off x="76200" y="1668463"/>
            <a:ext cx="8991600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ตัวเลขจากระบบดิจิตอลที่แปลเป็นสีและภาพ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7" y="1689440"/>
            <a:ext cx="3570509" cy="49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83616"/>
            <a:ext cx="4608512" cy="390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5735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77CAA5-C487-4329-BD6E-A819811A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6" y="228600"/>
            <a:ext cx="757450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0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การบันทึกและแปลค่าของระบบ </a:t>
            </a:r>
            <a:r>
              <a:rPr lang="en-US" sz="3200" dirty="0"/>
              <a:t>CD</a:t>
            </a:r>
            <a:r>
              <a:rPr lang="en-US" dirty="0"/>
              <a:t>, </a:t>
            </a:r>
            <a:r>
              <a:rPr lang="en-US" sz="3200" dirty="0"/>
              <a:t>DVD</a:t>
            </a:r>
            <a:endParaRPr lang="th-TH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93773"/>
            <a:ext cx="2952328" cy="490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r="22862"/>
          <a:stretch/>
        </p:blipFill>
        <p:spPr bwMode="auto">
          <a:xfrm>
            <a:off x="3995936" y="2924944"/>
            <a:ext cx="4832422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การบันทึกและแปลค่าของระบบ </a:t>
            </a:r>
            <a:r>
              <a:rPr lang="en-US" sz="3600" dirty="0"/>
              <a:t>Hard disk</a:t>
            </a:r>
            <a:endParaRPr lang="th-TH" sz="3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719924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58" y="1604392"/>
            <a:ext cx="26098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1459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 altLang="th-TH"/>
              <a:t>การแปลงระหว่างเลขฐาน 2 และ ฐาน 10</a:t>
            </a:r>
          </a:p>
        </p:txBody>
      </p:sp>
      <p:sp>
        <p:nvSpPr>
          <p:cNvPr id="22531" name="Rectangle 6"/>
          <p:cNvSpPr>
            <a:spLocks noChangeArrowheads="1"/>
          </p:cNvSpPr>
          <p:nvPr/>
        </p:nvSpPr>
        <p:spPr bwMode="auto">
          <a:xfrm>
            <a:off x="2120900" y="2000250"/>
            <a:ext cx="5091113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1   1    0  1   1</a:t>
            </a:r>
            <a:r>
              <a:rPr lang="th-TH" altLang="th-TH" sz="2400" baseline="-25000">
                <a:latin typeface="Angsana New" panose="02020603050405020304" pitchFamily="18" charset="-34"/>
              </a:rPr>
              <a:t> 2</a:t>
            </a:r>
            <a:r>
              <a:rPr lang="th-TH" altLang="th-TH" sz="2400">
                <a:latin typeface="Angsana New" panose="02020603050405020304" pitchFamily="18" charset="-34"/>
              </a:rPr>
              <a:t> 		</a:t>
            </a:r>
            <a:r>
              <a:rPr lang="th-TH" altLang="th-TH" sz="3600">
                <a:latin typeface="Angsana New" panose="02020603050405020304" pitchFamily="18" charset="-34"/>
              </a:rPr>
              <a:t>(binary) 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2</a:t>
            </a:r>
            <a:r>
              <a:rPr lang="th-TH" altLang="th-TH" sz="2400" baseline="30000">
                <a:latin typeface="Angsana New" panose="02020603050405020304" pitchFamily="18" charset="-34"/>
              </a:rPr>
              <a:t>4</a:t>
            </a:r>
            <a:r>
              <a:rPr lang="th-TH" altLang="th-TH" sz="2400">
                <a:latin typeface="Angsana New" panose="02020603050405020304" pitchFamily="18" charset="-34"/>
              </a:rPr>
              <a:t>+2</a:t>
            </a:r>
            <a:r>
              <a:rPr lang="th-TH" altLang="th-TH" sz="2400" baseline="30000">
                <a:latin typeface="Angsana New" panose="02020603050405020304" pitchFamily="18" charset="-34"/>
              </a:rPr>
              <a:t>3</a:t>
            </a:r>
            <a:r>
              <a:rPr lang="th-TH" altLang="th-TH" sz="2400">
                <a:latin typeface="Angsana New" panose="02020603050405020304" pitchFamily="18" charset="-34"/>
              </a:rPr>
              <a:t>+0+2</a:t>
            </a:r>
            <a:r>
              <a:rPr lang="th-TH" altLang="th-TH" sz="2400" baseline="30000">
                <a:latin typeface="Angsana New" panose="02020603050405020304" pitchFamily="18" charset="-34"/>
              </a:rPr>
              <a:t>1</a:t>
            </a:r>
            <a:r>
              <a:rPr lang="th-TH" altLang="th-TH" sz="2400">
                <a:latin typeface="Angsana New" panose="02020603050405020304" pitchFamily="18" charset="-34"/>
              </a:rPr>
              <a:t>+2</a:t>
            </a:r>
            <a:r>
              <a:rPr lang="th-TH" altLang="th-TH" sz="2400" baseline="30000">
                <a:latin typeface="Angsana New" panose="02020603050405020304" pitchFamily="18" charset="-34"/>
              </a:rPr>
              <a:t>0 </a:t>
            </a:r>
            <a:endParaRPr lang="th-TH" altLang="th-TH" sz="2400">
              <a:latin typeface="Angsana New" panose="02020603050405020304" pitchFamily="18" charset="-34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16+8+0+2+1 = 27</a:t>
            </a:r>
            <a:r>
              <a:rPr lang="th-TH" altLang="th-TH" sz="2400" baseline="-25000">
                <a:latin typeface="Angsana New" panose="02020603050405020304" pitchFamily="18" charset="-34"/>
              </a:rPr>
              <a:t>10	                </a:t>
            </a:r>
            <a:r>
              <a:rPr lang="th-TH" altLang="th-TH" sz="3200">
                <a:latin typeface="Angsana New" panose="02020603050405020304" pitchFamily="18" charset="-34"/>
              </a:rPr>
              <a:t>(decimal)</a:t>
            </a:r>
          </a:p>
        </p:txBody>
      </p:sp>
      <p:sp>
        <p:nvSpPr>
          <p:cNvPr id="22532" name="Rectangle 7"/>
          <p:cNvSpPr>
            <a:spLocks noChangeArrowheads="1"/>
          </p:cNvSpPr>
          <p:nvPr/>
        </p:nvSpPr>
        <p:spPr bwMode="auto">
          <a:xfrm>
            <a:off x="2054225" y="4419600"/>
            <a:ext cx="5946775" cy="182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 1  0  1   1   0   1   0  1 </a:t>
            </a:r>
            <a:r>
              <a:rPr lang="th-TH" altLang="th-TH" sz="2400" baseline="-25000">
                <a:latin typeface="Angsana New" panose="02020603050405020304" pitchFamily="18" charset="-34"/>
              </a:rPr>
              <a:t>2</a:t>
            </a:r>
            <a:r>
              <a:rPr lang="th-TH" altLang="th-TH" sz="2400">
                <a:latin typeface="Angsana New" panose="02020603050405020304" pitchFamily="18" charset="-34"/>
              </a:rPr>
              <a:t>                </a:t>
            </a:r>
            <a:r>
              <a:rPr lang="th-TH" altLang="th-TH" sz="3600">
                <a:latin typeface="Angsana New" panose="02020603050405020304" pitchFamily="18" charset="-34"/>
              </a:rPr>
              <a:t>(binary) 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2</a:t>
            </a:r>
            <a:r>
              <a:rPr lang="th-TH" altLang="th-TH" sz="2400" baseline="30000">
                <a:latin typeface="Angsana New" panose="02020603050405020304" pitchFamily="18" charset="-34"/>
              </a:rPr>
              <a:t>7</a:t>
            </a:r>
            <a:r>
              <a:rPr lang="th-TH" altLang="th-TH" sz="2400">
                <a:latin typeface="Angsana New" panose="02020603050405020304" pitchFamily="18" charset="-34"/>
              </a:rPr>
              <a:t>+0+2</a:t>
            </a:r>
            <a:r>
              <a:rPr lang="th-TH" altLang="th-TH" sz="2400" baseline="30000">
                <a:latin typeface="Angsana New" panose="02020603050405020304" pitchFamily="18" charset="-34"/>
              </a:rPr>
              <a:t>5</a:t>
            </a:r>
            <a:r>
              <a:rPr lang="th-TH" altLang="th-TH" sz="2400">
                <a:latin typeface="Angsana New" panose="02020603050405020304" pitchFamily="18" charset="-34"/>
              </a:rPr>
              <a:t>+2</a:t>
            </a:r>
            <a:r>
              <a:rPr lang="th-TH" altLang="th-TH" sz="2400" baseline="30000">
                <a:latin typeface="Angsana New" panose="02020603050405020304" pitchFamily="18" charset="-34"/>
              </a:rPr>
              <a:t>4</a:t>
            </a:r>
            <a:r>
              <a:rPr lang="th-TH" altLang="th-TH" sz="2400">
                <a:latin typeface="Angsana New" panose="02020603050405020304" pitchFamily="18" charset="-34"/>
              </a:rPr>
              <a:t>+0+2</a:t>
            </a:r>
            <a:r>
              <a:rPr lang="th-TH" altLang="th-TH" sz="2400" baseline="30000">
                <a:latin typeface="Angsana New" panose="02020603050405020304" pitchFamily="18" charset="-34"/>
              </a:rPr>
              <a:t>2</a:t>
            </a:r>
            <a:r>
              <a:rPr lang="th-TH" altLang="th-TH" sz="2400">
                <a:latin typeface="Angsana New" panose="02020603050405020304" pitchFamily="18" charset="-34"/>
              </a:rPr>
              <a:t>+0+2</a:t>
            </a:r>
            <a:r>
              <a:rPr lang="th-TH" altLang="th-TH" sz="2400" baseline="30000">
                <a:latin typeface="Angsana New" panose="02020603050405020304" pitchFamily="18" charset="-34"/>
              </a:rPr>
              <a:t>0 </a:t>
            </a:r>
            <a:endParaRPr lang="th-TH" altLang="th-TH" sz="2400">
              <a:latin typeface="Angsana New" panose="02020603050405020304" pitchFamily="18" charset="-34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128+0+32+16+0+4+0+1 = 181</a:t>
            </a:r>
            <a:r>
              <a:rPr lang="th-TH" altLang="th-TH" sz="2400" baseline="-25000">
                <a:latin typeface="Angsana New" panose="02020603050405020304" pitchFamily="18" charset="-34"/>
              </a:rPr>
              <a:t>10</a:t>
            </a:r>
            <a:r>
              <a:rPr lang="th-TH" altLang="th-TH" sz="2400">
                <a:latin typeface="Angsana New" panose="02020603050405020304" pitchFamily="18" charset="-34"/>
              </a:rPr>
              <a:t> </a:t>
            </a:r>
            <a:r>
              <a:rPr lang="th-TH" altLang="th-TH" sz="3600">
                <a:latin typeface="Angsana New" panose="02020603050405020304" pitchFamily="18" charset="-34"/>
              </a:rPr>
              <a:t>(decimal)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-228600"/>
            <a:ext cx="8001000" cy="1216025"/>
          </a:xfrm>
        </p:spPr>
        <p:txBody>
          <a:bodyPr/>
          <a:lstStyle/>
          <a:p>
            <a:r>
              <a:rPr lang="th-TH" altLang="th-TH">
                <a:solidFill>
                  <a:schemeClr val="tx1"/>
                </a:solidFill>
                <a:cs typeface="Cordia New" panose="020B0304020202020204" pitchFamily="34" charset="-34"/>
              </a:rPr>
              <a:t>เลขฐาน 8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1181100"/>
          </a:xfrm>
        </p:spPr>
        <p:txBody>
          <a:bodyPr/>
          <a:lstStyle/>
          <a:p>
            <a:r>
              <a:rPr lang="th-TH" altLang="th-TH" sz="4000">
                <a:cs typeface="Cordia New" panose="020B0304020202020204" pitchFamily="34" charset="-34"/>
              </a:rPr>
              <a:t>เลข 0,1,2,3,4,5,6,7</a:t>
            </a:r>
          </a:p>
          <a:p>
            <a:r>
              <a:rPr lang="th-TH" altLang="th-TH"/>
              <a:t>เลขฐาน </a:t>
            </a:r>
            <a:r>
              <a:rPr lang="th-TH" altLang="th-TH" sz="2000"/>
              <a:t>8</a:t>
            </a:r>
            <a:r>
              <a:rPr lang="th-TH" altLang="th-TH"/>
              <a:t> จำนวน </a:t>
            </a:r>
            <a:r>
              <a:rPr lang="th-TH" altLang="th-TH" sz="2400"/>
              <a:t>1</a:t>
            </a:r>
            <a:r>
              <a:rPr lang="th-TH" altLang="th-TH"/>
              <a:t> ตัว สามารถสร้างได้จากเลขฐาน </a:t>
            </a:r>
            <a:r>
              <a:rPr lang="th-TH" altLang="th-TH" sz="2400"/>
              <a:t>2</a:t>
            </a:r>
            <a:r>
              <a:rPr lang="th-TH" altLang="th-TH"/>
              <a:t> จำนวน </a:t>
            </a:r>
            <a:r>
              <a:rPr lang="th-TH" altLang="th-TH" sz="2400"/>
              <a:t>3</a:t>
            </a:r>
            <a:r>
              <a:rPr lang="th-TH" altLang="th-TH"/>
              <a:t> ตัว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895350" y="2492375"/>
            <a:ext cx="4756150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8</a:t>
            </a:r>
            <a:r>
              <a:rPr lang="th-TH" altLang="th-TH" sz="2400" baseline="30000">
                <a:latin typeface="Angsana New" panose="02020603050405020304" pitchFamily="18" charset="-34"/>
              </a:rPr>
              <a:t>3</a:t>
            </a:r>
            <a:r>
              <a:rPr lang="th-TH" altLang="th-TH" sz="2400">
                <a:latin typeface="Angsana New" panose="02020603050405020304" pitchFamily="18" charset="-34"/>
              </a:rPr>
              <a:t>	8</a:t>
            </a:r>
            <a:r>
              <a:rPr lang="th-TH" altLang="th-TH" sz="2400" baseline="30000">
                <a:latin typeface="Angsana New" panose="02020603050405020304" pitchFamily="18" charset="-34"/>
              </a:rPr>
              <a:t>2</a:t>
            </a:r>
            <a:r>
              <a:rPr lang="th-TH" altLang="th-TH" sz="2400">
                <a:latin typeface="Angsana New" panose="02020603050405020304" pitchFamily="18" charset="-34"/>
              </a:rPr>
              <a:t>	8</a:t>
            </a:r>
            <a:r>
              <a:rPr lang="th-TH" altLang="th-TH" sz="2400" baseline="30000">
                <a:latin typeface="Angsana New" panose="02020603050405020304" pitchFamily="18" charset="-34"/>
              </a:rPr>
              <a:t>1</a:t>
            </a:r>
            <a:r>
              <a:rPr lang="th-TH" altLang="th-TH" sz="2400">
                <a:latin typeface="Angsana New" panose="02020603050405020304" pitchFamily="18" charset="-34"/>
              </a:rPr>
              <a:t>	8</a:t>
            </a:r>
            <a:r>
              <a:rPr lang="th-TH" altLang="th-TH" sz="2400" baseline="30000">
                <a:latin typeface="Angsana New" panose="02020603050405020304" pitchFamily="18" charset="-34"/>
              </a:rPr>
              <a:t>0</a:t>
            </a:r>
            <a:r>
              <a:rPr lang="th-TH" altLang="th-TH" sz="2400">
                <a:latin typeface="Angsana New" panose="02020603050405020304" pitchFamily="18" charset="-34"/>
              </a:rPr>
              <a:t>		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512	64	8	1	</a:t>
            </a: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152400" y="4105275"/>
            <a:ext cx="9418638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 dirty="0" err="1">
                <a:latin typeface="Angsana New" panose="02020603050405020304" pitchFamily="18" charset="-34"/>
              </a:rPr>
              <a:t>Octal</a:t>
            </a:r>
            <a:r>
              <a:rPr lang="th-TH" altLang="th-TH" sz="2400" dirty="0">
                <a:latin typeface="Angsana New" panose="02020603050405020304" pitchFamily="18" charset="-34"/>
              </a:rPr>
              <a:t> </a:t>
            </a:r>
            <a:r>
              <a:rPr lang="th-TH" altLang="th-TH" sz="2400" dirty="0" err="1">
                <a:latin typeface="Angsana New" panose="02020603050405020304" pitchFamily="18" charset="-34"/>
              </a:rPr>
              <a:t>Digit</a:t>
            </a:r>
            <a:r>
              <a:rPr lang="th-TH" altLang="th-TH" sz="2400" dirty="0">
                <a:latin typeface="Angsana New" panose="02020603050405020304" pitchFamily="18" charset="-34"/>
              </a:rPr>
              <a:t>	  0	  1	  2	  3	  4	  5	  6	  7	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 dirty="0" err="1">
                <a:latin typeface="Angsana New" panose="02020603050405020304" pitchFamily="18" charset="-34"/>
              </a:rPr>
              <a:t>Binary</a:t>
            </a:r>
            <a:r>
              <a:rPr lang="th-TH" altLang="th-TH" sz="2400" dirty="0">
                <a:latin typeface="Angsana New" panose="02020603050405020304" pitchFamily="18" charset="-34"/>
              </a:rPr>
              <a:t> </a:t>
            </a:r>
            <a:r>
              <a:rPr lang="th-TH" altLang="th-TH" sz="2400" dirty="0" err="1">
                <a:latin typeface="Angsana New" panose="02020603050405020304" pitchFamily="18" charset="-34"/>
              </a:rPr>
              <a:t>Equivalent</a:t>
            </a:r>
            <a:r>
              <a:rPr lang="th-TH" altLang="th-TH" sz="2400" dirty="0">
                <a:latin typeface="Angsana New" panose="02020603050405020304" pitchFamily="18" charset="-34"/>
              </a:rPr>
              <a:t>	000	001	010	011	100	101	110	111	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th-TH" altLang="th-TH" sz="2400" dirty="0">
              <a:latin typeface="Angsana New" panose="02020603050405020304" pitchFamily="18" charset="-34"/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1524000" y="5334000"/>
            <a:ext cx="594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100 111 010</a:t>
            </a:r>
            <a:r>
              <a:rPr lang="th-TH" altLang="th-TH" sz="2400" baseline="-25000">
                <a:latin typeface="Angsana New" panose="02020603050405020304" pitchFamily="18" charset="-34"/>
              </a:rPr>
              <a:t>2</a:t>
            </a:r>
            <a:r>
              <a:rPr lang="th-TH" altLang="th-TH" sz="2400">
                <a:latin typeface="Angsana New" panose="02020603050405020304" pitchFamily="18" charset="-34"/>
              </a:rPr>
              <a:t> = (100) (111) (010)</a:t>
            </a:r>
            <a:r>
              <a:rPr lang="th-TH" altLang="th-TH" sz="2400" baseline="-25000">
                <a:latin typeface="Angsana New" panose="02020603050405020304" pitchFamily="18" charset="-34"/>
              </a:rPr>
              <a:t>2</a:t>
            </a:r>
            <a:r>
              <a:rPr lang="th-TH" altLang="th-TH" sz="2400">
                <a:latin typeface="Angsana New" panose="02020603050405020304" pitchFamily="18" charset="-34"/>
              </a:rPr>
              <a:t> = 4 7 2</a:t>
            </a:r>
            <a:r>
              <a:rPr lang="th-TH" altLang="th-TH" sz="2400" baseline="-25000">
                <a:latin typeface="Angsana New" panose="02020603050405020304" pitchFamily="18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03777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ChangeArrowheads="1"/>
          </p:cNvSpPr>
          <p:nvPr/>
        </p:nvSpPr>
        <p:spPr bwMode="auto">
          <a:xfrm>
            <a:off x="673100" y="4572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th-TH" altLang="th-TH" sz="4400">
                <a:cs typeface="Cordia New" panose="020B0304020202020204" pitchFamily="34" charset="-34"/>
              </a:rPr>
              <a:t>เลขฐาน 16</a:t>
            </a:r>
          </a:p>
        </p:txBody>
      </p:sp>
      <p:sp>
        <p:nvSpPr>
          <p:cNvPr id="21507" name="Rectangle 6"/>
          <p:cNvSpPr>
            <a:spLocks noChangeArrowheads="1"/>
          </p:cNvSpPr>
          <p:nvPr/>
        </p:nvSpPr>
        <p:spPr bwMode="auto">
          <a:xfrm>
            <a:off x="457200" y="1627188"/>
            <a:ext cx="82296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th-TH" altLang="th-TH" sz="3600">
                <a:cs typeface="Cordia New" panose="020B0304020202020204" pitchFamily="34" charset="-34"/>
              </a:rPr>
              <a:t>0,1,2,3,4,5,6,7,8,9,</a:t>
            </a:r>
            <a:r>
              <a:rPr lang="th-TH" altLang="th-TH">
                <a:cs typeface="Cordia New" panose="020B0304020202020204" pitchFamily="34" charset="-34"/>
              </a:rPr>
              <a:t>A,B,C,D,E,F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th-TH" altLang="th-TH" sz="3200"/>
              <a:t>เลขฐาน</a:t>
            </a:r>
            <a:r>
              <a:rPr lang="th-TH" altLang="th-TH" sz="2400"/>
              <a:t>16</a:t>
            </a:r>
            <a:r>
              <a:rPr lang="th-TH" altLang="th-TH" sz="3200"/>
              <a:t> จำนวน </a:t>
            </a:r>
            <a:r>
              <a:rPr lang="th-TH" altLang="th-TH" sz="2000"/>
              <a:t>1</a:t>
            </a:r>
            <a:r>
              <a:rPr lang="th-TH" altLang="th-TH" sz="3200"/>
              <a:t> ตัวสามารถสร้างได้จากเลขฐาน </a:t>
            </a:r>
            <a:r>
              <a:rPr lang="th-TH" altLang="th-TH" sz="2400"/>
              <a:t>2</a:t>
            </a:r>
            <a:r>
              <a:rPr lang="th-TH" altLang="th-TH" sz="3200"/>
              <a:t> จำนวน </a:t>
            </a:r>
            <a:r>
              <a:rPr lang="th-TH" altLang="th-TH"/>
              <a:t>4 </a:t>
            </a:r>
            <a:r>
              <a:rPr lang="th-TH" altLang="th-TH" sz="3200"/>
              <a:t>ตัว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th-TH" altLang="th-TH" sz="3200">
              <a:cs typeface="Cordia New" panose="020B0304020202020204" pitchFamily="34" charset="-34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th-TH" altLang="th-TH" sz="3200"/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244850" y="314325"/>
            <a:ext cx="5724525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16</a:t>
            </a:r>
            <a:r>
              <a:rPr lang="th-TH" altLang="th-TH" sz="2400" baseline="30000">
                <a:latin typeface="Angsana New" panose="02020603050405020304" pitchFamily="18" charset="-34"/>
              </a:rPr>
              <a:t>3</a:t>
            </a:r>
            <a:r>
              <a:rPr lang="th-TH" altLang="th-TH" sz="2400">
                <a:latin typeface="Angsana New" panose="02020603050405020304" pitchFamily="18" charset="-34"/>
              </a:rPr>
              <a:t>	16</a:t>
            </a:r>
            <a:r>
              <a:rPr lang="th-TH" altLang="th-TH" sz="2400" baseline="30000">
                <a:latin typeface="Angsana New" panose="02020603050405020304" pitchFamily="18" charset="-34"/>
              </a:rPr>
              <a:t>2</a:t>
            </a:r>
            <a:r>
              <a:rPr lang="th-TH" altLang="th-TH" sz="2400">
                <a:latin typeface="Angsana New" panose="02020603050405020304" pitchFamily="18" charset="-34"/>
              </a:rPr>
              <a:t>	16</a:t>
            </a:r>
            <a:r>
              <a:rPr lang="th-TH" altLang="th-TH" sz="2400" baseline="30000">
                <a:latin typeface="Angsana New" panose="02020603050405020304" pitchFamily="18" charset="-34"/>
              </a:rPr>
              <a:t>1</a:t>
            </a:r>
            <a:r>
              <a:rPr lang="th-TH" altLang="th-TH" sz="2400">
                <a:latin typeface="Angsana New" panose="02020603050405020304" pitchFamily="18" charset="-34"/>
              </a:rPr>
              <a:t>	16</a:t>
            </a:r>
            <a:r>
              <a:rPr lang="th-TH" altLang="th-TH" sz="2400" baseline="30000">
                <a:latin typeface="Angsana New" panose="02020603050405020304" pitchFamily="18" charset="-34"/>
              </a:rPr>
              <a:t>0</a:t>
            </a:r>
            <a:r>
              <a:rPr lang="th-TH" altLang="th-TH" sz="2400">
                <a:latin typeface="Angsana New" panose="02020603050405020304" pitchFamily="18" charset="-34"/>
              </a:rPr>
              <a:t>			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4096	256	16	1</a:t>
            </a:r>
          </a:p>
        </p:txBody>
      </p:sp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152400" y="3049588"/>
            <a:ext cx="9418638" cy="251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Hexadecimal Digit	0	1	2	3	4	5	6	7	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Binary Equivalent	0000	0001	0010	0011	0100	0101	0110	0111	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Hexadecimal Digit	8	9	</a:t>
            </a:r>
            <a:r>
              <a:rPr lang="th-TH" altLang="th-TH">
                <a:latin typeface="Angsana New" panose="02020603050405020304" pitchFamily="18" charset="-34"/>
              </a:rPr>
              <a:t>A	B	C	D	E	F</a:t>
            </a:r>
            <a:r>
              <a:rPr lang="th-TH" altLang="th-TH" sz="2400">
                <a:latin typeface="Angsana New" panose="02020603050405020304" pitchFamily="18" charset="-34"/>
              </a:rPr>
              <a:t>	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Binary Equivalent	1000	1001	1010	1011	1100	1101	1110	1111	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th-TH" altLang="th-TH" sz="2400">
              <a:latin typeface="Angsana New" panose="02020603050405020304" pitchFamily="18" charset="-34"/>
            </a:endParaRPr>
          </a:p>
        </p:txBody>
      </p:sp>
      <p:sp>
        <p:nvSpPr>
          <p:cNvPr id="21510" name="Rectangle 4"/>
          <p:cNvSpPr>
            <a:spLocks noChangeArrowheads="1"/>
          </p:cNvSpPr>
          <p:nvPr/>
        </p:nvSpPr>
        <p:spPr bwMode="auto">
          <a:xfrm>
            <a:off x="1219200" y="5464175"/>
            <a:ext cx="69881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th-TH" altLang="th-TH" sz="2400">
                <a:latin typeface="Angsana New" panose="02020603050405020304" pitchFamily="18" charset="-34"/>
              </a:rPr>
              <a:t>1011 0010 1111</a:t>
            </a:r>
            <a:r>
              <a:rPr lang="th-TH" altLang="th-TH" sz="2400" baseline="-25000">
                <a:latin typeface="Angsana New" panose="02020603050405020304" pitchFamily="18" charset="-34"/>
              </a:rPr>
              <a:t>2</a:t>
            </a:r>
            <a:r>
              <a:rPr lang="th-TH" altLang="th-TH" sz="2400">
                <a:latin typeface="Angsana New" panose="02020603050405020304" pitchFamily="18" charset="-34"/>
              </a:rPr>
              <a:t> = (1011) (0010) (1111)</a:t>
            </a:r>
            <a:r>
              <a:rPr lang="th-TH" altLang="th-TH" sz="2400" baseline="-25000">
                <a:latin typeface="Angsana New" panose="02020603050405020304" pitchFamily="18" charset="-34"/>
              </a:rPr>
              <a:t>2</a:t>
            </a:r>
            <a:r>
              <a:rPr lang="th-TH" altLang="th-TH" sz="2400">
                <a:latin typeface="Angsana New" panose="02020603050405020304" pitchFamily="18" charset="-34"/>
              </a:rPr>
              <a:t> =</a:t>
            </a:r>
            <a:r>
              <a:rPr lang="th-TH" altLang="th-TH" sz="4000">
                <a:latin typeface="Angsana New" panose="02020603050405020304" pitchFamily="18" charset="-34"/>
              </a:rPr>
              <a:t> B </a:t>
            </a:r>
            <a:r>
              <a:rPr lang="th-TH" altLang="th-TH" sz="2400">
                <a:latin typeface="Angsana New" panose="02020603050405020304" pitchFamily="18" charset="-34"/>
              </a:rPr>
              <a:t>2 </a:t>
            </a:r>
            <a:r>
              <a:rPr lang="th-TH" altLang="th-TH" sz="4000">
                <a:latin typeface="Angsana New" panose="02020603050405020304" pitchFamily="18" charset="-34"/>
              </a:rPr>
              <a:t>F</a:t>
            </a:r>
            <a:r>
              <a:rPr lang="th-TH" altLang="th-TH" sz="2400" baseline="-25000">
                <a:latin typeface="Angsana New" panose="02020603050405020304" pitchFamily="18" charset="-3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16843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4A231D74-5E7D-4406-9825-F60BB47EB02B}" type="slidenum">
              <a:rPr lang="en-US" altLang="th-TH" sz="1200" smtClean="0"/>
              <a:pPr/>
              <a:t>27</a:t>
            </a:fld>
            <a:endParaRPr lang="en-US" altLang="th-TH" sz="1200"/>
          </a:p>
        </p:txBody>
      </p:sp>
      <p:sp>
        <p:nvSpPr>
          <p:cNvPr id="23555" name="Rectangle 7"/>
          <p:cNvSpPr>
            <a:spLocks noChangeArrowheads="1"/>
          </p:cNvSpPr>
          <p:nvPr/>
        </p:nvSpPr>
        <p:spPr bwMode="gray">
          <a:xfrm>
            <a:off x="609600" y="731838"/>
            <a:ext cx="70866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3800">
                <a:solidFill>
                  <a:schemeClr val="tx2"/>
                </a:solidFill>
              </a:rPr>
              <a:t>ระบบอนาลอกกับระบบดิจิตอล</a:t>
            </a:r>
          </a:p>
        </p:txBody>
      </p:sp>
      <p:pic>
        <p:nvPicPr>
          <p:cNvPr id="23556" name="Picture 2" descr="http://www.allaboutcircuits.com/uploads/articles/An-Introduction-to-Digital-Signal-Processing-%283%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52600"/>
            <a:ext cx="7696200" cy="389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32138DD1-8521-4AA0-AD69-F34DDDDB6B15}" type="slidenum">
              <a:rPr lang="en-US" altLang="th-TH" sz="1200" smtClean="0"/>
              <a:pPr/>
              <a:t>28</a:t>
            </a:fld>
            <a:endParaRPr lang="en-US" altLang="th-TH" sz="1200"/>
          </a:p>
        </p:txBody>
      </p:sp>
      <p:pic>
        <p:nvPicPr>
          <p:cNvPr id="24579" name="Picture 4" descr="http://www-genesys.eng.cam.ac.uk/images/tft-ad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2" r="50000" b="48419"/>
          <a:stretch>
            <a:fillRect/>
          </a:stretch>
        </p:blipFill>
        <p:spPr bwMode="auto">
          <a:xfrm>
            <a:off x="274638" y="1371600"/>
            <a:ext cx="56388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 descr="Difference Between Analog and Digital Signals - A2D_2_bit_vs_3_b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89"/>
          <a:stretch>
            <a:fillRect/>
          </a:stretch>
        </p:blipFill>
        <p:spPr bwMode="auto">
          <a:xfrm>
            <a:off x="6262688" y="577850"/>
            <a:ext cx="2633662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" descr="Difference Between Analog and Digital Signals - A2D_2_bit_vs_3_b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1" b="-3397"/>
          <a:stretch>
            <a:fillRect/>
          </a:stretch>
        </p:blipFill>
        <p:spPr bwMode="auto">
          <a:xfrm>
            <a:off x="6262688" y="3340100"/>
            <a:ext cx="2641600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7"/>
          <p:cNvSpPr>
            <a:spLocks noChangeArrowheads="1"/>
          </p:cNvSpPr>
          <p:nvPr/>
        </p:nvSpPr>
        <p:spPr bwMode="gray">
          <a:xfrm>
            <a:off x="609600" y="457200"/>
            <a:ext cx="70866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3800">
                <a:solidFill>
                  <a:schemeClr val="tx2"/>
                </a:solidFill>
              </a:rPr>
              <a:t>ระบบอนาลอกกับระบบดิจิตอล</a:t>
            </a:r>
          </a:p>
        </p:txBody>
      </p:sp>
      <p:sp>
        <p:nvSpPr>
          <p:cNvPr id="24583" name="สี่เหลี่ยมผืนผ้า 4"/>
          <p:cNvSpPr>
            <a:spLocks noChangeArrowheads="1"/>
          </p:cNvSpPr>
          <p:nvPr/>
        </p:nvSpPr>
        <p:spPr bwMode="auto">
          <a:xfrm>
            <a:off x="7239000" y="2547938"/>
            <a:ext cx="1143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/>
              <a:t>2 bit</a:t>
            </a:r>
            <a:endParaRPr lang="th-TH" altLang="th-TH" sz="2400"/>
          </a:p>
        </p:txBody>
      </p:sp>
      <p:sp>
        <p:nvSpPr>
          <p:cNvPr id="24584" name="สี่เหลี่ยมผืนผ้า 4"/>
          <p:cNvSpPr>
            <a:spLocks noChangeArrowheads="1"/>
          </p:cNvSpPr>
          <p:nvPr/>
        </p:nvSpPr>
        <p:spPr bwMode="auto">
          <a:xfrm>
            <a:off x="7239000" y="5610225"/>
            <a:ext cx="1143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/>
              <a:t>3 bit</a:t>
            </a:r>
            <a:endParaRPr lang="th-TH" altLang="th-TH" sz="2400"/>
          </a:p>
        </p:txBody>
      </p:sp>
      <p:sp>
        <p:nvSpPr>
          <p:cNvPr id="11" name="สี่เหลี่ยมผืนผ้า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295400" y="5410200"/>
            <a:ext cx="4267200" cy="571500"/>
          </a:xfrm>
          <a:prstGeom prst="rect">
            <a:avLst/>
          </a:prstGeom>
          <a:blipFill rotWithShape="0">
            <a:blip r:embed="rId4"/>
            <a:stretch>
              <a:fillRect l="-4429" t="-11828" b="-5806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h-TH">
                <a:noFill/>
              </a:rPr>
              <a:t> </a:t>
            </a:r>
          </a:p>
        </p:txBody>
      </p:sp>
      <p:sp>
        <p:nvSpPr>
          <p:cNvPr id="24586" name="Rectangle 7"/>
          <p:cNvSpPr>
            <a:spLocks noChangeArrowheads="1"/>
          </p:cNvSpPr>
          <p:nvPr/>
        </p:nvSpPr>
        <p:spPr bwMode="gray">
          <a:xfrm>
            <a:off x="304800" y="3551238"/>
            <a:ext cx="56388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>
                <a:solidFill>
                  <a:schemeClr val="tx2"/>
                </a:solidFill>
              </a:rPr>
              <a:t>Analog to Digital Converter (ADC)</a:t>
            </a:r>
          </a:p>
        </p:txBody>
      </p:sp>
      <p:sp>
        <p:nvSpPr>
          <p:cNvPr id="24587" name="Rectangle 7"/>
          <p:cNvSpPr>
            <a:spLocks noChangeArrowheads="1"/>
          </p:cNvSpPr>
          <p:nvPr/>
        </p:nvSpPr>
        <p:spPr bwMode="gray">
          <a:xfrm>
            <a:off x="669925" y="4465638"/>
            <a:ext cx="4892675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3600">
                <a:solidFill>
                  <a:schemeClr val="tx2"/>
                </a:solidFill>
              </a:rPr>
              <a:t>“</a:t>
            </a:r>
            <a:r>
              <a:rPr lang="th-TH" altLang="th-TH" sz="3600">
                <a:solidFill>
                  <a:schemeClr val="tx2"/>
                </a:solidFill>
              </a:rPr>
              <a:t>นิยมเรียกตาม </a:t>
            </a:r>
            <a:r>
              <a:rPr lang="en-US" altLang="th-TH" sz="2400">
                <a:solidFill>
                  <a:schemeClr val="tx2"/>
                </a:solidFill>
              </a:rPr>
              <a:t>3 </a:t>
            </a:r>
            <a:r>
              <a:rPr lang="th-TH" altLang="th-TH" sz="3600">
                <a:solidFill>
                  <a:schemeClr val="tx2"/>
                </a:solidFill>
              </a:rPr>
              <a:t>คำแรกคือ เอทูดี</a:t>
            </a:r>
            <a:r>
              <a:rPr lang="en-US" altLang="th-TH" sz="3600">
                <a:solidFill>
                  <a:schemeClr val="tx2"/>
                </a:solidFill>
              </a:rPr>
              <a:t>”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th-TH" sz="6600"/>
              <a:t>Output Digital</a:t>
            </a:r>
            <a:endParaRPr lang="th-TH" altLang="th-TH" sz="6600"/>
          </a:p>
        </p:txBody>
      </p:sp>
      <p:sp>
        <p:nvSpPr>
          <p:cNvPr id="27651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2209800"/>
            <a:ext cx="8001000" cy="685800"/>
          </a:xfrm>
        </p:spPr>
        <p:txBody>
          <a:bodyPr/>
          <a:lstStyle/>
          <a:p>
            <a:r>
              <a:rPr lang="en-US" altLang="th-TH"/>
              <a:t>Digital  0 - 13</a:t>
            </a:r>
            <a:endParaRPr lang="th-TH" altLang="th-TH"/>
          </a:p>
        </p:txBody>
      </p:sp>
      <p:pic>
        <p:nvPicPr>
          <p:cNvPr id="27652" name="Picture 2" descr="http://t2.gstatic.com/images?q=tbn:ANd9GcT9ZmlVDdO810wdjDGQOb8uN8dmZm2tB1J-EZ7HDbMiteABT7HT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52800"/>
            <a:ext cx="70342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1160C925-F63E-415D-A50C-E9AD498E3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0"/>
          <a:stretch/>
        </p:blipFill>
        <p:spPr bwMode="auto">
          <a:xfrm>
            <a:off x="228600" y="1219200"/>
            <a:ext cx="5105400" cy="497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B - Universal Serial Bus Logo Vector (.AI) Free Download">
            <a:extLst>
              <a:ext uri="{FF2B5EF4-FFF2-40B4-BE49-F238E27FC236}">
                <a16:creationId xmlns:a16="http://schemas.microsoft.com/office/drawing/2014/main" id="{93FE7FAD-86DF-4E49-8B9F-42C1654A6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843211"/>
            <a:ext cx="2857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8F847-570D-4D0A-92F3-43BDF438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438736"/>
            <a:ext cx="8610600" cy="4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63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4" descr="http://www.tweaking4all.com/wp-content/uploads/2013/12/led_pin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2" y="2220118"/>
            <a:ext cx="1766888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1DE47-2BFD-4E9B-B6B1-4F5205F0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"/>
            <a:ext cx="6704923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E81D3E4-9E04-4915-B833-FF2B3030D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4" r="18332"/>
          <a:stretch/>
        </p:blipFill>
        <p:spPr>
          <a:xfrm>
            <a:off x="152400" y="457200"/>
            <a:ext cx="5137181" cy="541020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94005CF-BAD6-4D31-9109-CE77D860E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67" r="8333"/>
          <a:stretch/>
        </p:blipFill>
        <p:spPr>
          <a:xfrm>
            <a:off x="5410200" y="370332"/>
            <a:ext cx="3429000" cy="61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2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" b="30228"/>
          <a:stretch>
            <a:fillRect/>
          </a:stretch>
        </p:blipFill>
        <p:spPr bwMode="auto">
          <a:xfrm>
            <a:off x="533400" y="381000"/>
            <a:ext cx="8135938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Blink             </a:t>
            </a:r>
            <a:r>
              <a:rPr lang="en-US" altLang="th-TH" sz="1600" dirty="0"/>
              <a:t>LED_BUILTIN=13</a:t>
            </a:r>
            <a:r>
              <a:rPr lang="en-US" altLang="th-TH" dirty="0"/>
              <a:t> </a:t>
            </a:r>
            <a:endParaRPr lang="th-TH" altLang="th-TH" dirty="0"/>
          </a:p>
        </p:txBody>
      </p:sp>
      <p:sp>
        <p:nvSpPr>
          <p:cNvPr id="3584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1975" y="1905000"/>
            <a:ext cx="8001000" cy="4648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void setup()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{</a:t>
            </a:r>
          </a:p>
          <a:p>
            <a:pPr marL="0" indent="0">
              <a:buNone/>
            </a:pPr>
            <a:r>
              <a:rPr lang="en-US" altLang="th-TH" sz="1600" dirty="0" err="1"/>
              <a:t>pinMode</a:t>
            </a:r>
            <a:r>
              <a:rPr lang="en-US" altLang="th-TH" sz="1600" dirty="0"/>
              <a:t>(LED_BUILTIN, OUTPUT);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th-TH" altLang="th-TH" sz="16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th-TH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void loop()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{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digitalWrite</a:t>
            </a:r>
            <a:r>
              <a:rPr lang="en-US" altLang="th-TH" sz="1600" dirty="0"/>
              <a:t>(LED_BUILTIN, HIGH);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delay(1000); </a:t>
            </a:r>
          </a:p>
          <a:p>
            <a:pPr marL="0" indent="0">
              <a:buNone/>
            </a:pPr>
            <a:r>
              <a:rPr lang="en-US" altLang="th-TH" sz="1600" dirty="0"/>
              <a:t> </a:t>
            </a:r>
            <a:r>
              <a:rPr lang="en-US" altLang="th-TH" sz="1600" dirty="0" err="1"/>
              <a:t>digitalWrite</a:t>
            </a:r>
            <a:r>
              <a:rPr lang="en-US" altLang="th-TH" sz="1600" dirty="0"/>
              <a:t>(LED_BUILTIN, LOW);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delay(1000);          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}</a:t>
            </a:r>
            <a:endParaRPr lang="th-TH" altLang="th-TH" sz="1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igetweb.com/www/circuitshops/article/art_42124802.png">
            <a:extLst>
              <a:ext uri="{FF2B5EF4-FFF2-40B4-BE49-F238E27FC236}">
                <a16:creationId xmlns:a16="http://schemas.microsoft.com/office/drawing/2014/main" id="{239F70CE-1487-4693-8E0D-5F75AA83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200400"/>
            <a:ext cx="5849824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://browse-tutorials.com/sites/browse-tutorials.com/files/tutorials-images/relay-breadboard.png">
            <a:extLst>
              <a:ext uri="{FF2B5EF4-FFF2-40B4-BE49-F238E27FC236}">
                <a16:creationId xmlns:a16="http://schemas.microsoft.com/office/drawing/2014/main" id="{440BCF1C-38BB-47CE-82FF-C2DB74894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"/>
            <a:ext cx="5379720" cy="254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646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th-TH" sz="6600"/>
              <a:t>Input Digital</a:t>
            </a:r>
            <a:endParaRPr lang="th-TH" altLang="th-TH" sz="6600"/>
          </a:p>
        </p:txBody>
      </p:sp>
      <p:sp>
        <p:nvSpPr>
          <p:cNvPr id="39939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2209800"/>
            <a:ext cx="8001000" cy="685800"/>
          </a:xfrm>
        </p:spPr>
        <p:txBody>
          <a:bodyPr/>
          <a:lstStyle/>
          <a:p>
            <a:r>
              <a:rPr lang="en-US" altLang="th-TH"/>
              <a:t>Digital  0 -13</a:t>
            </a:r>
            <a:endParaRPr lang="th-TH" altLang="th-TH"/>
          </a:p>
        </p:txBody>
      </p:sp>
      <p:pic>
        <p:nvPicPr>
          <p:cNvPr id="39940" name="Picture 2" descr="http://t2.gstatic.com/images?q=tbn:ANd9GcT9ZmlVDdO810wdjDGQOb8uN8dmZm2tB1J-EZ7HDbMiteABT7HT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52800"/>
            <a:ext cx="70342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62200"/>
            <a:ext cx="8547100" cy="3969034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3"/>
          <a:srcRect l="28182" t="16545" r="31091" b="10727"/>
          <a:stretch/>
        </p:blipFill>
        <p:spPr>
          <a:xfrm>
            <a:off x="7086600" y="304800"/>
            <a:ext cx="102412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05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658478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ชื่อเรื่อง 1"/>
          <p:cNvSpPr>
            <a:spLocks noGrp="1"/>
          </p:cNvSpPr>
          <p:nvPr>
            <p:ph type="title"/>
          </p:nvPr>
        </p:nvSpPr>
        <p:spPr>
          <a:xfrm>
            <a:off x="4495800" y="215900"/>
            <a:ext cx="4419600" cy="682625"/>
          </a:xfrm>
        </p:spPr>
        <p:txBody>
          <a:bodyPr/>
          <a:lstStyle/>
          <a:p>
            <a:r>
              <a:rPr lang="en-US" altLang="th-TH" dirty="0" err="1"/>
              <a:t>DigitalReadSerial</a:t>
            </a:r>
            <a:endParaRPr lang="th-TH" altLang="th-TH" dirty="0"/>
          </a:p>
        </p:txBody>
      </p:sp>
      <p:sp>
        <p:nvSpPr>
          <p:cNvPr id="43011" name="ตัวแทนเนื้อหา 2"/>
          <p:cNvSpPr>
            <a:spLocks noGrp="1"/>
          </p:cNvSpPr>
          <p:nvPr>
            <p:ph idx="1"/>
          </p:nvPr>
        </p:nvSpPr>
        <p:spPr>
          <a:xfrm>
            <a:off x="533400" y="1752600"/>
            <a:ext cx="8153400" cy="4498975"/>
          </a:xfrm>
        </p:spPr>
        <p:txBody>
          <a:bodyPr/>
          <a:lstStyle/>
          <a:p>
            <a:pPr marL="0" indent="0">
              <a:buNone/>
            </a:pPr>
            <a:r>
              <a:rPr lang="en-US" altLang="th-TH" sz="1600" dirty="0"/>
              <a:t>int </a:t>
            </a:r>
            <a:r>
              <a:rPr lang="en-US" altLang="th-TH" sz="1600" dirty="0" err="1"/>
              <a:t>pushButton</a:t>
            </a:r>
            <a:r>
              <a:rPr lang="en-US" altLang="th-TH" sz="1600" dirty="0"/>
              <a:t> = 2;</a:t>
            </a:r>
          </a:p>
          <a:p>
            <a:pPr marL="0" indent="0">
              <a:buNone/>
            </a:pPr>
            <a:endParaRPr lang="en-US" altLang="th-TH" sz="1600" dirty="0"/>
          </a:p>
          <a:p>
            <a:pPr marL="0" indent="0">
              <a:buNone/>
            </a:pPr>
            <a:r>
              <a:rPr lang="en-US" altLang="th-TH" sz="1600" dirty="0"/>
              <a:t>void setup()</a:t>
            </a:r>
          </a:p>
          <a:p>
            <a:pPr marL="0" indent="0">
              <a:buNone/>
            </a:pPr>
            <a:r>
              <a:rPr lang="en-US" altLang="th-TH" sz="1600" dirty="0"/>
              <a:t> {</a:t>
            </a:r>
          </a:p>
          <a:p>
            <a:pPr marL="0" indent="0">
              <a:buNone/>
            </a:pPr>
            <a:r>
              <a:rPr lang="en-US" altLang="th-TH" sz="1600" dirty="0"/>
              <a:t>    </a:t>
            </a:r>
            <a:r>
              <a:rPr lang="en-US" altLang="th-TH" sz="1600" dirty="0" err="1"/>
              <a:t>Serial.begin</a:t>
            </a:r>
            <a:r>
              <a:rPr lang="en-US" altLang="th-TH" sz="1600" dirty="0"/>
              <a:t>(9600);</a:t>
            </a:r>
          </a:p>
          <a:p>
            <a:pPr marL="0" indent="0">
              <a:buNone/>
            </a:pPr>
            <a:r>
              <a:rPr lang="en-US" altLang="th-TH" sz="1600" dirty="0"/>
              <a:t>    </a:t>
            </a:r>
            <a:r>
              <a:rPr lang="en-US" altLang="th-TH" sz="1600" dirty="0" err="1"/>
              <a:t>pinMode</a:t>
            </a:r>
            <a:r>
              <a:rPr lang="en-US" altLang="th-TH" sz="1600" dirty="0"/>
              <a:t>(</a:t>
            </a:r>
            <a:r>
              <a:rPr lang="en-US" altLang="th-TH" sz="1600" dirty="0" err="1"/>
              <a:t>pushButton</a:t>
            </a:r>
            <a:r>
              <a:rPr lang="en-US" altLang="th-TH" sz="1600" dirty="0"/>
              <a:t>, INPUT);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</a:p>
          <a:p>
            <a:pPr marL="0" indent="0">
              <a:buNone/>
            </a:pPr>
            <a:endParaRPr lang="en-US" altLang="th-TH" sz="1600" dirty="0"/>
          </a:p>
          <a:p>
            <a:pPr marL="0" indent="0">
              <a:buNone/>
            </a:pPr>
            <a:endParaRPr lang="en-US" altLang="th-TH" sz="1600" dirty="0"/>
          </a:p>
          <a:p>
            <a:pPr marL="0" indent="0">
              <a:buNone/>
            </a:pPr>
            <a:r>
              <a:rPr lang="en-US" altLang="th-TH" sz="1600" dirty="0"/>
              <a:t>void loop() </a:t>
            </a:r>
          </a:p>
          <a:p>
            <a:pPr marL="0" indent="0">
              <a:buNone/>
            </a:pPr>
            <a:r>
              <a:rPr lang="en-US" altLang="th-TH" sz="1600" dirty="0"/>
              <a:t>{</a:t>
            </a:r>
          </a:p>
          <a:p>
            <a:pPr marL="0" indent="0">
              <a:buNone/>
            </a:pP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buttonState</a:t>
            </a:r>
            <a:r>
              <a:rPr lang="en-US" altLang="th-TH" sz="1600" dirty="0"/>
              <a:t> = </a:t>
            </a:r>
            <a:r>
              <a:rPr lang="en-US" altLang="th-TH" sz="1600" dirty="0" err="1"/>
              <a:t>digitalRead</a:t>
            </a:r>
            <a:r>
              <a:rPr lang="en-US" altLang="th-TH" sz="1600" dirty="0"/>
              <a:t>(</a:t>
            </a:r>
            <a:r>
              <a:rPr lang="en-US" altLang="th-TH" sz="1600" dirty="0" err="1"/>
              <a:t>pushButton</a:t>
            </a:r>
            <a:r>
              <a:rPr lang="en-US" altLang="th-TH" sz="1600" dirty="0"/>
              <a:t>);</a:t>
            </a:r>
          </a:p>
          <a:p>
            <a:pPr marL="0" indent="0">
              <a:buNone/>
            </a:pPr>
            <a:r>
              <a:rPr lang="en-US" altLang="th-TH" sz="1600" dirty="0" err="1"/>
              <a:t>Serial.println</a:t>
            </a:r>
            <a:r>
              <a:rPr lang="en-US" altLang="th-TH" sz="1600" dirty="0"/>
              <a:t>(</a:t>
            </a:r>
            <a:r>
              <a:rPr lang="en-US" altLang="th-TH" sz="1600" dirty="0" err="1"/>
              <a:t>buttonState</a:t>
            </a:r>
            <a:r>
              <a:rPr lang="en-US" altLang="th-TH" sz="1600" dirty="0"/>
              <a:t>);</a:t>
            </a:r>
          </a:p>
          <a:p>
            <a:pPr marL="0" indent="0">
              <a:buNone/>
            </a:pPr>
            <a:r>
              <a:rPr lang="en-US" altLang="th-TH" sz="1600" dirty="0"/>
              <a:t>  delay(1);        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  <a:endParaRPr lang="th-TH" altLang="th-TH" sz="1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174E9-3B7A-48EF-B33E-E51BBECB6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2"/>
          <a:stretch/>
        </p:blipFill>
        <p:spPr>
          <a:xfrm>
            <a:off x="1066800" y="304800"/>
            <a:ext cx="6705600" cy="60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5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CC0E0-8C44-4EDE-8E04-CA640E0A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2400"/>
            <a:ext cx="4267570" cy="6096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393AC-F6C4-4D05-BDCF-9C50845C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2" y="152400"/>
            <a:ext cx="2734047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E2613A-B5AA-49BF-BDFF-165FB8473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8" y="1752600"/>
            <a:ext cx="329355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86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5300"/>
            <a:ext cx="616585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32125"/>
            <a:ext cx="708660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th-TH" altLang="th-TH" dirty="0"/>
              <a:t>ตัวอย่าง </a:t>
            </a:r>
            <a:r>
              <a:rPr lang="en-US" altLang="th-TH" sz="2800" dirty="0"/>
              <a:t>sensor module </a:t>
            </a:r>
            <a:r>
              <a:rPr lang="th-TH" altLang="th-TH" sz="3200" dirty="0"/>
              <a:t>ที่มี </a:t>
            </a:r>
            <a:r>
              <a:rPr lang="en-US" altLang="th-TH" sz="3200" dirty="0"/>
              <a:t> </a:t>
            </a:r>
            <a:r>
              <a:rPr lang="en-US" altLang="th-TH" sz="2800" dirty="0"/>
              <a:t>output </a:t>
            </a:r>
            <a:r>
              <a:rPr lang="th-TH" altLang="th-TH" sz="3200" dirty="0"/>
              <a:t>ให้เลือกใช้ทั้ง </a:t>
            </a:r>
            <a:r>
              <a:rPr lang="en-US" altLang="th-TH" sz="3200" dirty="0"/>
              <a:t>  </a:t>
            </a:r>
            <a:r>
              <a:rPr lang="en-US" altLang="th-TH" sz="2800" dirty="0"/>
              <a:t>analog </a:t>
            </a:r>
            <a:r>
              <a:rPr lang="th-TH" altLang="th-TH" sz="2800" dirty="0"/>
              <a:t>และ </a:t>
            </a:r>
            <a:r>
              <a:rPr lang="en-US" altLang="th-TH" sz="2800" dirty="0"/>
              <a:t>digital</a:t>
            </a:r>
            <a:endParaRPr lang="th-TH" altLang="th-TH" sz="2800" dirty="0"/>
          </a:p>
        </p:txBody>
      </p:sp>
      <p:pic>
        <p:nvPicPr>
          <p:cNvPr id="1026" name="Picture 2" descr="http://cdn.instructables.com/FNJ/U0OT/IPTJLC43/FNJU0OTIPTJLC43.MEDIU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" t="5222" r="1094" b="2534"/>
          <a:stretch/>
        </p:blipFill>
        <p:spPr bwMode="auto">
          <a:xfrm>
            <a:off x="384175" y="1828800"/>
            <a:ext cx="8382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uildcircuit.com.au/image/cache/catalog/Ebay%20items/photoresistor/photoresistor-module-arduino%20%281%29-600x6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7" t="4277" r="38000" b="9056"/>
          <a:stretch/>
        </p:blipFill>
        <p:spPr bwMode="auto">
          <a:xfrm>
            <a:off x="7391400" y="3657600"/>
            <a:ext cx="1041302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95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7849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12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174E9-3B7A-48EF-B33E-E51BBECB6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2"/>
          <a:stretch/>
        </p:blipFill>
        <p:spPr>
          <a:xfrm>
            <a:off x="1066800" y="304800"/>
            <a:ext cx="6705600" cy="60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40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5300"/>
            <a:ext cx="616585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32125"/>
            <a:ext cx="708660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707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4E21CCD-8944-467C-8C2E-DDD2912C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92" y="152399"/>
            <a:ext cx="7417399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2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ตัวแทนเนื้อหา 2"/>
          <p:cNvSpPr>
            <a:spLocks noGrp="1"/>
          </p:cNvSpPr>
          <p:nvPr>
            <p:ph idx="1"/>
          </p:nvPr>
        </p:nvSpPr>
        <p:spPr>
          <a:xfrm>
            <a:off x="533400" y="1905000"/>
            <a:ext cx="8153400" cy="4267200"/>
          </a:xfrm>
        </p:spPr>
        <p:txBody>
          <a:bodyPr/>
          <a:lstStyle/>
          <a:p>
            <a:pPr marL="0" indent="0">
              <a:buNone/>
            </a:pPr>
            <a:r>
              <a:rPr lang="en-US" altLang="th-TH" sz="1600" dirty="0"/>
              <a:t>void setup() </a:t>
            </a:r>
          </a:p>
          <a:p>
            <a:pPr marL="0" indent="0">
              <a:buNone/>
            </a:pPr>
            <a:r>
              <a:rPr lang="en-US" altLang="th-TH" sz="1600" dirty="0"/>
              <a:t>{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pinMode</a:t>
            </a:r>
            <a:r>
              <a:rPr lang="en-US" altLang="th-TH" sz="1600" dirty="0"/>
              <a:t>(8,INPUT);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pinMode</a:t>
            </a:r>
            <a:r>
              <a:rPr lang="en-US" altLang="th-TH" sz="1600" dirty="0"/>
              <a:t>(9,OUTPUT);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</a:p>
          <a:p>
            <a:pPr marL="0" indent="0">
              <a:buNone/>
            </a:pPr>
            <a:endParaRPr lang="en-US" altLang="th-TH" sz="1600" dirty="0"/>
          </a:p>
          <a:p>
            <a:pPr marL="0" indent="0">
              <a:buNone/>
            </a:pPr>
            <a:r>
              <a:rPr lang="en-US" altLang="th-TH" sz="1600" dirty="0"/>
              <a:t>void loop() {</a:t>
            </a:r>
          </a:p>
          <a:p>
            <a:pPr marL="0" indent="0">
              <a:buNone/>
            </a:pPr>
            <a:r>
              <a:rPr lang="en-US" altLang="th-TH" sz="1600" dirty="0"/>
              <a:t>  int </a:t>
            </a:r>
            <a:r>
              <a:rPr lang="en-US" altLang="th-TH" sz="1600" dirty="0" err="1"/>
              <a:t>ldr</a:t>
            </a:r>
            <a:r>
              <a:rPr lang="en-US" altLang="th-TH" sz="1600" dirty="0"/>
              <a:t>=</a:t>
            </a:r>
            <a:r>
              <a:rPr lang="en-US" altLang="th-TH" sz="1600" dirty="0" err="1"/>
              <a:t>digitalRead</a:t>
            </a:r>
            <a:r>
              <a:rPr lang="en-US" altLang="th-TH" sz="1600" dirty="0"/>
              <a:t>(8); </a:t>
            </a:r>
          </a:p>
          <a:p>
            <a:pPr marL="0" indent="0">
              <a:buNone/>
            </a:pPr>
            <a:r>
              <a:rPr lang="en-US" altLang="th-TH" sz="1600" dirty="0"/>
              <a:t>  delay(300);</a:t>
            </a:r>
          </a:p>
          <a:p>
            <a:pPr marL="0" indent="0">
              <a:buNone/>
            </a:pPr>
            <a:r>
              <a:rPr lang="en-US" altLang="th-TH" sz="1600" dirty="0"/>
              <a:t>  if(</a:t>
            </a:r>
            <a:r>
              <a:rPr lang="en-US" altLang="th-TH" sz="1600" dirty="0" err="1"/>
              <a:t>ldr</a:t>
            </a:r>
            <a:r>
              <a:rPr lang="en-US" altLang="th-TH" sz="1600" dirty="0"/>
              <a:t>==HIGH)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digitalWrite</a:t>
            </a:r>
            <a:r>
              <a:rPr lang="en-US" altLang="th-TH" sz="1600" dirty="0"/>
              <a:t>(9,HIGH);        </a:t>
            </a:r>
          </a:p>
          <a:p>
            <a:pPr marL="0" indent="0">
              <a:buNone/>
            </a:pPr>
            <a:r>
              <a:rPr lang="en-US" altLang="th-TH" sz="1600" dirty="0"/>
              <a:t>  else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digitalWrite</a:t>
            </a:r>
            <a:r>
              <a:rPr lang="en-US" altLang="th-TH" sz="1600" dirty="0"/>
              <a:t>(9,LOW);         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  <a:endParaRPr lang="th-TH" altLang="th-TH" sz="1600" dirty="0"/>
          </a:p>
        </p:txBody>
      </p:sp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0464C9E0-3313-477E-A17B-7FE107F41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altLang="th-TH" sz="2800" dirty="0" err="1"/>
              <a:t>LDR_control_LED</a:t>
            </a:r>
            <a:r>
              <a:rPr lang="en-US" altLang="th-TH" sz="2800" dirty="0"/>
              <a:t> (Digital)</a:t>
            </a:r>
            <a:endParaRPr lang="th-TH" altLang="th-TH" sz="2800" dirty="0"/>
          </a:p>
        </p:txBody>
      </p:sp>
    </p:spTree>
    <p:extLst>
      <p:ext uri="{BB962C8B-B14F-4D97-AF65-F5344CB8AC3E}">
        <p14:creationId xmlns:p14="http://schemas.microsoft.com/office/powerpoint/2010/main" val="2681201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th-TH" sz="6600"/>
              <a:t>Input Analog</a:t>
            </a:r>
            <a:endParaRPr lang="th-TH" altLang="th-TH" sz="6600"/>
          </a:p>
        </p:txBody>
      </p:sp>
      <p:sp>
        <p:nvSpPr>
          <p:cNvPr id="45059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2209800"/>
            <a:ext cx="8001000" cy="685800"/>
          </a:xfrm>
        </p:spPr>
        <p:txBody>
          <a:bodyPr/>
          <a:lstStyle/>
          <a:p>
            <a:r>
              <a:rPr lang="en-US" altLang="th-TH"/>
              <a:t>Analog  0-5</a:t>
            </a:r>
            <a:endParaRPr lang="th-TH" altLang="th-TH"/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124200"/>
            <a:ext cx="4038600" cy="256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793CE-727A-4361-8E80-594DD5DBF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1" t="7433" r="2262"/>
          <a:stretch/>
        </p:blipFill>
        <p:spPr>
          <a:xfrm>
            <a:off x="609600" y="58367"/>
            <a:ext cx="8077200" cy="4802337"/>
          </a:xfrm>
          <a:prstGeom prst="rect">
            <a:avLst/>
          </a:prstGeom>
        </p:spPr>
      </p:pic>
      <p:pic>
        <p:nvPicPr>
          <p:cNvPr id="21507" name="Picture 4" descr="http://cmuems.com/2011/b/wp-content/uploads/2011/10/analogin_potentiome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18315" r="45642" b="6683"/>
          <a:stretch>
            <a:fillRect/>
          </a:stretch>
        </p:blipFill>
        <p:spPr bwMode="auto">
          <a:xfrm>
            <a:off x="481149" y="4419600"/>
            <a:ext cx="2895600" cy="221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9238"/>
            <a:ext cx="7772400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dirty="0"/>
              <a:t>กำเนิด</a:t>
            </a:r>
            <a:r>
              <a:rPr lang="th-TH" dirty="0"/>
              <a:t> </a:t>
            </a:r>
            <a:r>
              <a:rPr lang="en-US" dirty="0" err="1"/>
              <a:t>Arudino</a:t>
            </a:r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5</a:t>
            </a:fld>
            <a:endParaRPr lang="en-US" altLang="th-TH"/>
          </a:p>
        </p:txBody>
      </p:sp>
      <p:pic>
        <p:nvPicPr>
          <p:cNvPr id="1026" name="Picture 2" descr="http://media-cache-ak0.pinimg.com/1200x/13/e1/ff/13e1ffe799bde9a4c54e2c92979180a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752599"/>
            <a:ext cx="38735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ith Wiring and Arduino (Brett Hagman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95024"/>
            <a:ext cx="2667000" cy="13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4"/>
          <p:cNvSpPr>
            <a:spLocks noChangeArrowheads="1"/>
          </p:cNvSpPr>
          <p:nvPr/>
        </p:nvSpPr>
        <p:spPr bwMode="auto">
          <a:xfrm>
            <a:off x="4530725" y="1752600"/>
            <a:ext cx="4537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 dirty="0"/>
              <a:t>Arduino </a:t>
            </a:r>
            <a:r>
              <a:rPr lang="th-TH" altLang="th-TH" dirty="0"/>
              <a:t>ถูกพัฒนาต่อยอดจาก โครงการ </a:t>
            </a:r>
            <a:r>
              <a:rPr lang="en-US" altLang="th-TH" sz="2400" dirty="0"/>
              <a:t>wiring </a:t>
            </a:r>
            <a:r>
              <a:rPr lang="th-TH" altLang="th-TH" dirty="0"/>
              <a:t>ซึ่งเป็นโครงการ</a:t>
            </a:r>
            <a:r>
              <a:rPr lang="th-TH" altLang="th-TH" dirty="0" err="1"/>
              <a:t>โอเพ่นซอร์สจาก</a:t>
            </a:r>
            <a:r>
              <a:rPr lang="th-TH" altLang="th-TH" dirty="0"/>
              <a:t>ซอฟแวร์ที่ชื่อว่า</a:t>
            </a:r>
            <a:r>
              <a:rPr lang="th-TH" altLang="th-TH" sz="2400" dirty="0"/>
              <a:t> </a:t>
            </a:r>
            <a:r>
              <a:rPr lang="en-US" altLang="th-TH" sz="2400" dirty="0"/>
              <a:t>Processing </a:t>
            </a:r>
            <a:r>
              <a:rPr lang="th-TH" altLang="th-TH" dirty="0"/>
              <a:t>ที่</a:t>
            </a:r>
            <a:r>
              <a:rPr lang="th-TH" altLang="th-TH" sz="2400" dirty="0"/>
              <a:t> </a:t>
            </a:r>
            <a:r>
              <a:rPr lang="en-US" altLang="th-TH" sz="2400" dirty="0"/>
              <a:t>MIT Media Lab </a:t>
            </a:r>
            <a:r>
              <a:rPr lang="th-TH" altLang="th-TH" dirty="0"/>
              <a:t>พัฒนาใช้สำหรับงาน </a:t>
            </a:r>
            <a:r>
              <a:rPr lang="en-US" altLang="th-TH" sz="2400" dirty="0"/>
              <a:t>Interactive Art </a:t>
            </a:r>
            <a:r>
              <a:rPr lang="en-US" altLang="th-TH" dirty="0"/>
              <a:t> </a:t>
            </a:r>
            <a:endParaRPr lang="th-TH" altLang="th-TH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25" y="4143375"/>
            <a:ext cx="445786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39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/>
              <a:t>AnalogReadSerial</a:t>
            </a:r>
            <a:endParaRPr lang="th-TH" altLang="th-TH"/>
          </a:p>
        </p:txBody>
      </p:sp>
      <p:sp>
        <p:nvSpPr>
          <p:cNvPr id="48131" name="ตัวแทนเนื้อหา 2"/>
          <p:cNvSpPr>
            <a:spLocks noGrp="1"/>
          </p:cNvSpPr>
          <p:nvPr>
            <p:ph idx="1"/>
          </p:nvPr>
        </p:nvSpPr>
        <p:spPr>
          <a:xfrm>
            <a:off x="574675" y="1905000"/>
            <a:ext cx="8001000" cy="4267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void setup()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Serial.begin</a:t>
            </a:r>
            <a:r>
              <a:rPr lang="en-US" altLang="th-TH" sz="1600" dirty="0"/>
              <a:t>(9600);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th-TH" sz="16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th-TH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void loop()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 = </a:t>
            </a:r>
            <a:r>
              <a:rPr lang="en-US" altLang="th-TH" sz="1600" dirty="0" err="1"/>
              <a:t>analogRead</a:t>
            </a:r>
            <a:r>
              <a:rPr lang="en-US" altLang="th-TH" sz="1600" dirty="0"/>
              <a:t>(A0);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 err="1"/>
              <a:t>Serial.println</a:t>
            </a:r>
            <a:r>
              <a:rPr lang="en-US" altLang="th-TH" sz="1600" dirty="0"/>
              <a:t>(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delay(1);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}</a:t>
            </a:r>
            <a:endParaRPr lang="th-TH" altLang="th-TH" sz="1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4A231D74-5E7D-4406-9825-F60BB47EB02B}" type="slidenum">
              <a:rPr lang="en-US" altLang="th-TH" sz="1200" smtClean="0"/>
              <a:pPr/>
              <a:t>51</a:t>
            </a:fld>
            <a:endParaRPr lang="en-US" altLang="th-TH" sz="1200"/>
          </a:p>
        </p:txBody>
      </p:sp>
      <p:sp>
        <p:nvSpPr>
          <p:cNvPr id="23555" name="Rectangle 7"/>
          <p:cNvSpPr>
            <a:spLocks noChangeArrowheads="1"/>
          </p:cNvSpPr>
          <p:nvPr/>
        </p:nvSpPr>
        <p:spPr bwMode="gray">
          <a:xfrm>
            <a:off x="609600" y="731838"/>
            <a:ext cx="70866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3800">
                <a:solidFill>
                  <a:schemeClr val="tx2"/>
                </a:solidFill>
              </a:rPr>
              <a:t>ระบบอนาลอกกับระบบดิจิตอล</a:t>
            </a:r>
          </a:p>
        </p:txBody>
      </p:sp>
      <p:pic>
        <p:nvPicPr>
          <p:cNvPr id="23556" name="Picture 2" descr="http://www.allaboutcircuits.com/uploads/articles/An-Introduction-to-Digital-Signal-Processing-%283%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82835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596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7860217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34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119438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4" descr="2^{10} = 1,024 \gtrsim 1,000 = 10^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0"/>
          <a:stretch>
            <a:fillRect/>
          </a:stretch>
        </p:blipFill>
        <p:spPr bwMode="auto">
          <a:xfrm>
            <a:off x="1797050" y="914400"/>
            <a:ext cx="1708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14400"/>
            <a:ext cx="38766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6" t="18311"/>
          <a:stretch>
            <a:fillRect/>
          </a:stretch>
        </p:blipFill>
        <p:spPr bwMode="auto">
          <a:xfrm>
            <a:off x="4886325" y="3924300"/>
            <a:ext cx="390048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1" r="77437"/>
          <a:stretch>
            <a:fillRect/>
          </a:stretch>
        </p:blipFill>
        <p:spPr bwMode="auto">
          <a:xfrm>
            <a:off x="5522913" y="1727200"/>
            <a:ext cx="2627312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7975"/>
            <a:ext cx="8382000" cy="613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/>
              <a:t>ReadAnalogVoltage</a:t>
            </a:r>
            <a:endParaRPr lang="th-TH" altLang="th-TH"/>
          </a:p>
        </p:txBody>
      </p:sp>
      <p:sp>
        <p:nvSpPr>
          <p:cNvPr id="50179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1752600"/>
            <a:ext cx="8882062" cy="4267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/>
              <a:t>void setup()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/>
              <a:t>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/>
              <a:t>Serial.begin(9600);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/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th-TH" sz="160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/>
              <a:t>void loop()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/>
              <a:t>int sensorValue = analogRead(A0);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/>
              <a:t>float voltage = sensorValue * (5.0 / 1023.0);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/>
              <a:t>Serial.println(voltage);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/>
              <a:t>}</a:t>
            </a:r>
            <a:endParaRPr lang="th-TH" altLang="th-TH" sz="1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835FF98-9FEB-4CB7-83F0-5C081EA5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8450333" cy="28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11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2800" dirty="0" err="1"/>
              <a:t>LDR_control_LED</a:t>
            </a:r>
            <a:r>
              <a:rPr lang="en-US" altLang="th-TH" sz="2800" dirty="0"/>
              <a:t> (Analog)</a:t>
            </a:r>
            <a:endParaRPr lang="th-TH" altLang="th-TH" sz="2800" dirty="0"/>
          </a:p>
        </p:txBody>
      </p:sp>
      <p:sp>
        <p:nvSpPr>
          <p:cNvPr id="47107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5029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sensorReading</a:t>
            </a:r>
            <a:r>
              <a:rPr lang="en-US" altLang="th-TH" sz="1600" dirty="0"/>
              <a:t>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void setup()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Serial.begin</a:t>
            </a:r>
            <a:r>
              <a:rPr lang="en-US" altLang="th-TH" sz="1600" dirty="0"/>
              <a:t>(9600);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pinMode</a:t>
            </a:r>
            <a:r>
              <a:rPr lang="en-US" altLang="th-TH" sz="1600" dirty="0"/>
              <a:t>(9,OUTPUT);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void loop()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sensorReading</a:t>
            </a:r>
            <a:r>
              <a:rPr lang="en-US" altLang="th-TH" sz="1600" dirty="0"/>
              <a:t>=</a:t>
            </a:r>
            <a:r>
              <a:rPr lang="en-US" altLang="th-TH" sz="1600" dirty="0" err="1"/>
              <a:t>analogRead</a:t>
            </a:r>
            <a:r>
              <a:rPr lang="en-US" altLang="th-TH" sz="1600" dirty="0"/>
              <a:t>(0);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if (</a:t>
            </a:r>
            <a:r>
              <a:rPr lang="en-US" altLang="th-TH" sz="1600" dirty="0" err="1"/>
              <a:t>sensorReading</a:t>
            </a:r>
            <a:r>
              <a:rPr lang="en-US" altLang="th-TH" sz="1600" dirty="0"/>
              <a:t>&lt;700)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  </a:t>
            </a:r>
            <a:r>
              <a:rPr lang="en-US" altLang="th-TH" sz="1600" dirty="0" err="1"/>
              <a:t>digitalWrite</a:t>
            </a:r>
            <a:r>
              <a:rPr lang="en-US" altLang="th-TH" sz="1600" dirty="0"/>
              <a:t>(9,HIGH);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else </a:t>
            </a:r>
            <a:r>
              <a:rPr lang="en-US" altLang="th-TH" sz="1600" dirty="0" err="1"/>
              <a:t>digitalWrite</a:t>
            </a:r>
            <a:r>
              <a:rPr lang="en-US" altLang="th-TH" sz="1600" dirty="0"/>
              <a:t>(9,LOW);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Serial.println</a:t>
            </a:r>
            <a:r>
              <a:rPr lang="en-US" altLang="th-TH" sz="1600" dirty="0"/>
              <a:t>(</a:t>
            </a:r>
            <a:r>
              <a:rPr lang="en-US" altLang="th-TH" sz="1600" dirty="0" err="1"/>
              <a:t>sensorReading</a:t>
            </a:r>
            <a:r>
              <a:rPr lang="en-US" altLang="th-TH" sz="1600" dirty="0"/>
              <a:t>);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delay(100);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}</a:t>
            </a:r>
            <a:endParaRPr lang="th-TH" altLang="th-TH" sz="1600" dirty="0"/>
          </a:p>
        </p:txBody>
      </p:sp>
      <p:sp>
        <p:nvSpPr>
          <p:cNvPr id="47108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78FD1BDB-5874-45A6-BA54-18D3DF92B20C}" type="slidenum">
              <a:rPr lang="en-US" altLang="th-TH" sz="1200" smtClean="0"/>
              <a:pPr/>
              <a:t>57</a:t>
            </a:fld>
            <a:endParaRPr lang="en-US" altLang="th-TH" sz="1200"/>
          </a:p>
        </p:txBody>
      </p:sp>
    </p:spTree>
    <p:extLst>
      <p:ext uri="{BB962C8B-B14F-4D97-AF65-F5344CB8AC3E}">
        <p14:creationId xmlns:p14="http://schemas.microsoft.com/office/powerpoint/2010/main" val="831742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10" y="152400"/>
            <a:ext cx="703559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86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th-TH" sz="6600"/>
              <a:t>Output Analog</a:t>
            </a:r>
            <a:endParaRPr lang="th-TH" altLang="th-TH" sz="6600"/>
          </a:p>
        </p:txBody>
      </p:sp>
      <p:sp>
        <p:nvSpPr>
          <p:cNvPr id="32771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2209800"/>
            <a:ext cx="8001000" cy="685800"/>
          </a:xfrm>
        </p:spPr>
        <p:txBody>
          <a:bodyPr/>
          <a:lstStyle/>
          <a:p>
            <a:r>
              <a:rPr lang="en-US" altLang="th-TH"/>
              <a:t>PWM  3,5,6,9,10,11</a:t>
            </a:r>
            <a:endParaRPr lang="th-TH" altLang="th-TH"/>
          </a:p>
        </p:txBody>
      </p:sp>
      <p:pic>
        <p:nvPicPr>
          <p:cNvPr id="32772" name="Picture 2" descr="http://t2.gstatic.com/images?q=tbn:ANd9GcT9ZmlVDdO810wdjDGQOb8uN8dmZm2tB1J-EZ7HDbMiteABT7HTy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24200"/>
            <a:ext cx="70342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66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1200"/>
            <a:ext cx="803074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42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9C5234-AA36-48BA-95C0-FFD0324D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46" y="332920"/>
            <a:ext cx="8587908" cy="61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27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arduino.cc/en/uploads/Tutorial/pw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38313"/>
            <a:ext cx="4095750" cy="448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 descr="Pulse Width Modulation alternates high and low voltage to get an ave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1"/>
          <a:stretch>
            <a:fillRect/>
          </a:stretch>
        </p:blipFill>
        <p:spPr bwMode="auto">
          <a:xfrm>
            <a:off x="4370388" y="3048000"/>
            <a:ext cx="4745037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ชื่อเรื่อง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001000" cy="1216025"/>
          </a:xfrm>
        </p:spPr>
        <p:txBody>
          <a:bodyPr/>
          <a:lstStyle/>
          <a:p>
            <a:pPr algn="ctr"/>
            <a:r>
              <a:rPr lang="en-US" altLang="th-TH" sz="3600"/>
              <a:t>PWM (Pulse Width Modulation)</a:t>
            </a:r>
            <a:endParaRPr lang="th-TH" altLang="th-TH" sz="3600"/>
          </a:p>
        </p:txBody>
      </p:sp>
    </p:spTree>
    <p:extLst>
      <p:ext uri="{BB962C8B-B14F-4D97-AF65-F5344CB8AC3E}">
        <p14:creationId xmlns:p14="http://schemas.microsoft.com/office/powerpoint/2010/main" val="2299885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381000"/>
            <a:ext cx="7888287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2875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ชื่อเรื่อง 1"/>
          <p:cNvSpPr>
            <a:spLocks noGrp="1"/>
          </p:cNvSpPr>
          <p:nvPr>
            <p:ph type="title"/>
          </p:nvPr>
        </p:nvSpPr>
        <p:spPr>
          <a:xfrm>
            <a:off x="4191000" y="304800"/>
            <a:ext cx="4683125" cy="682625"/>
          </a:xfrm>
        </p:spPr>
        <p:txBody>
          <a:bodyPr/>
          <a:lstStyle/>
          <a:p>
            <a:r>
              <a:rPr lang="en-US" altLang="th-TH"/>
              <a:t>AnalogInOutSerial</a:t>
            </a:r>
            <a:endParaRPr lang="th-TH" altLang="th-TH"/>
          </a:p>
        </p:txBody>
      </p:sp>
      <p:sp>
        <p:nvSpPr>
          <p:cNvPr id="36867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304800"/>
            <a:ext cx="8001000" cy="6553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const int </a:t>
            </a:r>
            <a:r>
              <a:rPr lang="en-US" altLang="th-TH" sz="1600" dirty="0" err="1"/>
              <a:t>analogInPin</a:t>
            </a:r>
            <a:r>
              <a:rPr lang="en-US" altLang="th-TH" sz="1600" dirty="0"/>
              <a:t> = A0;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const int </a:t>
            </a:r>
            <a:r>
              <a:rPr lang="en-US" altLang="th-TH" sz="1600" dirty="0" err="1"/>
              <a:t>analogOutPin</a:t>
            </a:r>
            <a:r>
              <a:rPr lang="en-US" altLang="th-TH" sz="1600" dirty="0"/>
              <a:t> = 9;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int 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 = 0;    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int </a:t>
            </a:r>
            <a:r>
              <a:rPr lang="en-US" altLang="th-TH" sz="1600" dirty="0" err="1"/>
              <a:t>outputValue</a:t>
            </a:r>
            <a:r>
              <a:rPr lang="en-US" altLang="th-TH" sz="1600" dirty="0"/>
              <a:t> = 0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th-TH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void setup()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 err="1"/>
              <a:t>Serial.begin</a:t>
            </a:r>
            <a:r>
              <a:rPr lang="en-US" altLang="th-TH" sz="1600" dirty="0"/>
              <a:t>(9600);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th-TH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void loop()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 = </a:t>
            </a:r>
            <a:r>
              <a:rPr lang="en-US" altLang="th-TH" sz="1600" dirty="0" err="1"/>
              <a:t>analogRead</a:t>
            </a:r>
            <a:r>
              <a:rPr lang="en-US" altLang="th-TH" sz="1600" dirty="0"/>
              <a:t>(</a:t>
            </a:r>
            <a:r>
              <a:rPr lang="en-US" altLang="th-TH" sz="1600" dirty="0" err="1"/>
              <a:t>analogInPin</a:t>
            </a:r>
            <a:r>
              <a:rPr lang="en-US" altLang="th-TH" sz="1600" dirty="0"/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outputValue</a:t>
            </a:r>
            <a:r>
              <a:rPr lang="en-US" altLang="th-TH" sz="1600" dirty="0"/>
              <a:t> = map(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, 0, 1023, 0, 255);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analogWrite</a:t>
            </a:r>
            <a:r>
              <a:rPr lang="en-US" altLang="th-TH" sz="1600" dirty="0"/>
              <a:t>(</a:t>
            </a:r>
            <a:r>
              <a:rPr lang="en-US" altLang="th-TH" sz="1600" dirty="0" err="1"/>
              <a:t>analogOutPin</a:t>
            </a:r>
            <a:r>
              <a:rPr lang="en-US" altLang="th-TH" sz="1600" dirty="0"/>
              <a:t>, </a:t>
            </a:r>
            <a:r>
              <a:rPr lang="en-US" altLang="th-TH" sz="1600" dirty="0" err="1"/>
              <a:t>outputValue</a:t>
            </a:r>
            <a:r>
              <a:rPr lang="en-US" altLang="th-TH" sz="1600" dirty="0"/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th-TH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Serial.print</a:t>
            </a:r>
            <a:r>
              <a:rPr lang="en-US" altLang="th-TH" sz="1600" dirty="0"/>
              <a:t>("sensor = " 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Serial.print</a:t>
            </a:r>
            <a:r>
              <a:rPr lang="en-US" altLang="th-TH" sz="1600" dirty="0"/>
              <a:t>(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Serial.print</a:t>
            </a:r>
            <a:r>
              <a:rPr lang="en-US" altLang="th-TH" sz="1600" dirty="0"/>
              <a:t>("\t output = ");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Serial.println</a:t>
            </a:r>
            <a:r>
              <a:rPr lang="en-US" altLang="th-TH" sz="1600" dirty="0"/>
              <a:t>(</a:t>
            </a:r>
            <a:r>
              <a:rPr lang="en-US" altLang="th-TH" sz="1600" dirty="0" err="1"/>
              <a:t>outputValue</a:t>
            </a:r>
            <a:r>
              <a:rPr lang="en-US" altLang="th-TH" sz="1600" dirty="0"/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delay(2);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}</a:t>
            </a:r>
            <a:endParaRPr lang="th-TH" altLang="th-TH" sz="1600" dirty="0"/>
          </a:p>
        </p:txBody>
      </p:sp>
    </p:spTree>
    <p:extLst>
      <p:ext uri="{BB962C8B-B14F-4D97-AF65-F5344CB8AC3E}">
        <p14:creationId xmlns:p14="http://schemas.microsoft.com/office/powerpoint/2010/main" val="1317977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51B2D5-8F31-45C7-96CE-03EFCC76F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23"/>
          <a:stretch/>
        </p:blipFill>
        <p:spPr>
          <a:xfrm>
            <a:off x="0" y="2038363"/>
            <a:ext cx="9144000" cy="23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20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wire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65</a:t>
            </a:fld>
            <a:endParaRPr lang="en-US" altLang="th-TH"/>
          </a:p>
        </p:txBody>
      </p:sp>
      <p:pic>
        <p:nvPicPr>
          <p:cNvPr id="25602" name="Picture 2" descr="http://bildr.org/blog/wp-content/uploads/2011/06/DS18S20-hook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2686050"/>
            <a:ext cx="3616918" cy="21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www.raywenderlich.com/wp-content/uploads/2013/06/1-wireb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1" y="2928938"/>
            <a:ext cx="2814571" cy="148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92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66</a:t>
            </a:fld>
            <a:endParaRPr lang="en-US" altLang="th-TH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286001"/>
            <a:ext cx="5281592" cy="3025378"/>
          </a:xfrm>
          <a:prstGeom prst="rect">
            <a:avLst/>
          </a:prstGeom>
        </p:spPr>
      </p:pic>
      <p:pic>
        <p:nvPicPr>
          <p:cNvPr id="24578" name="Picture 2" descr="http://todbot.com/blog/wp-content/uploads/2008/06/blinkm-bus-4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1" y="971550"/>
            <a:ext cx="4453867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281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67</a:t>
            </a:fld>
            <a:endParaRPr lang="en-US" altLang="th-TH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028700"/>
            <a:ext cx="5416031" cy="4343400"/>
          </a:xfrm>
          <a:prstGeom prst="rect">
            <a:avLst/>
          </a:prstGeom>
        </p:spPr>
      </p:pic>
      <p:pic>
        <p:nvPicPr>
          <p:cNvPr id="23556" name="Picture 4" descr="http://www.14core.com/wp-content/uploads/2015/07/SPI-Implementation-Master-Slave-In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228851"/>
            <a:ext cx="2079638" cy="349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121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68</a:t>
            </a:fld>
            <a:endParaRPr lang="en-US" altLang="th-TH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33400"/>
            <a:ext cx="899047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46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9C1A8-4A59-4628-9D20-854F1701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05000"/>
            <a:ext cx="6753848" cy="4181475"/>
          </a:xfrm>
          <a:prstGeom prst="rect">
            <a:avLst/>
          </a:prstGeo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1F0A51A-4F99-45F9-8EA2-68DC25CB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42903"/>
            <a:ext cx="8001000" cy="763179"/>
          </a:xfrm>
        </p:spPr>
        <p:txBody>
          <a:bodyPr/>
          <a:lstStyle/>
          <a:p>
            <a:pPr algn="ctr"/>
            <a:r>
              <a:rPr lang="en-US" altLang="th-TH" sz="3600" dirty="0"/>
              <a:t>RTC (Real Time Clock)</a:t>
            </a:r>
            <a:endParaRPr lang="th-TH" altLang="th-TH" sz="3600" dirty="0"/>
          </a:p>
        </p:txBody>
      </p:sp>
    </p:spTree>
    <p:extLst>
      <p:ext uri="{BB962C8B-B14F-4D97-AF65-F5344CB8AC3E}">
        <p14:creationId xmlns:p14="http://schemas.microsoft.com/office/powerpoint/2010/main" val="3571755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blog.siliconstraits.vn/wp-content/uploads/2013/10/arduino_pic_arduino_famil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/>
          <a:stretch>
            <a:fillRect/>
          </a:stretch>
        </p:blipFill>
        <p:spPr bwMode="auto">
          <a:xfrm>
            <a:off x="61118" y="762000"/>
            <a:ext cx="90217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50C617E2-1524-49C6-9BDA-7182DC117C49}"/>
              </a:ext>
            </a:extLst>
          </p:cNvPr>
          <p:cNvSpPr txBox="1">
            <a:spLocks/>
          </p:cNvSpPr>
          <p:nvPr/>
        </p:nvSpPr>
        <p:spPr bwMode="auto">
          <a:xfrm>
            <a:off x="228600" y="-33141"/>
            <a:ext cx="8686800" cy="76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th-TH" sz="2400" kern="0" dirty="0"/>
              <a:t>https://www.arduinolibraries.info/libraries/ds1307-rtc</a:t>
            </a:r>
            <a:endParaRPr lang="th-TH" altLang="th-TH" sz="2400" kern="0" dirty="0"/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8EAA5A1C-C55E-46A2-B37E-B686C61C1F15}"/>
              </a:ext>
            </a:extLst>
          </p:cNvPr>
          <p:cNvSpPr txBox="1">
            <a:spLocks/>
          </p:cNvSpPr>
          <p:nvPr/>
        </p:nvSpPr>
        <p:spPr bwMode="auto">
          <a:xfrm>
            <a:off x="228600" y="837292"/>
            <a:ext cx="8509203" cy="655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altLang="th-TH" sz="2000" kern="0" dirty="0"/>
              <a:t>Download </a:t>
            </a:r>
            <a:r>
              <a:rPr lang="en-US" altLang="th-TH" sz="2000" dirty="0"/>
              <a:t>DS1307RTC Library </a:t>
            </a:r>
            <a:r>
              <a:rPr lang="th-TH" altLang="th-TH" sz="2800" dirty="0"/>
              <a:t>ไปใส่ไว้ในส่วน </a:t>
            </a:r>
            <a:r>
              <a:rPr lang="en-US" altLang="th-TH" sz="2400" dirty="0"/>
              <a:t>library </a:t>
            </a:r>
            <a:r>
              <a:rPr lang="th-TH" altLang="th-TH" sz="2800" dirty="0"/>
              <a:t>ของ</a:t>
            </a:r>
            <a:r>
              <a:rPr lang="th-TH" altLang="th-TH" sz="2400" dirty="0"/>
              <a:t> </a:t>
            </a:r>
            <a:r>
              <a:rPr lang="en-US" altLang="th-TH" sz="2400" dirty="0"/>
              <a:t>Arduino</a:t>
            </a:r>
            <a:r>
              <a:rPr lang="en-US" altLang="th-TH" sz="2400" kern="0" dirty="0"/>
              <a:t> </a:t>
            </a:r>
            <a:endParaRPr lang="th-TH" altLang="th-TH" sz="2400" kern="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C568A08-7E70-4E7B-BEE8-FAA13BEF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776215"/>
            <a:ext cx="5583747" cy="4909653"/>
          </a:xfrm>
          <a:prstGeom prst="rect">
            <a:avLst/>
          </a:prstGeom>
        </p:spPr>
      </p:pic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EB8C501C-B096-4D29-B889-B0ECD5D9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2949362"/>
            <a:ext cx="3098699" cy="959275"/>
          </a:xfrm>
        </p:spPr>
        <p:txBody>
          <a:bodyPr/>
          <a:lstStyle/>
          <a:p>
            <a:r>
              <a:rPr lang="th-TH" altLang="th-TH" sz="2800" dirty="0"/>
              <a:t>ถ้า</a:t>
            </a:r>
            <a:r>
              <a:rPr lang="en-US" altLang="th-TH" sz="2800" dirty="0"/>
              <a:t> </a:t>
            </a:r>
            <a:r>
              <a:rPr lang="en-US" altLang="th-TH" sz="2400" dirty="0"/>
              <a:t>library</a:t>
            </a:r>
            <a:r>
              <a:rPr lang="en-US" altLang="th-TH" sz="2800" dirty="0"/>
              <a:t> </a:t>
            </a:r>
            <a:r>
              <a:rPr lang="th-TH" altLang="th-TH" sz="2800" dirty="0"/>
              <a:t>เป็นไฟล์ </a:t>
            </a:r>
            <a:r>
              <a:rPr lang="en-US" altLang="th-TH" sz="2400" dirty="0"/>
              <a:t>zip</a:t>
            </a:r>
            <a:r>
              <a:rPr lang="en-US" altLang="th-TH" sz="2800" dirty="0"/>
              <a:t> </a:t>
            </a:r>
            <a:r>
              <a:rPr lang="th-TH" altLang="th-TH" sz="2800" dirty="0"/>
              <a:t>เพิ่ม </a:t>
            </a:r>
            <a:r>
              <a:rPr lang="en-US" altLang="th-TH" sz="2400" dirty="0"/>
              <a:t>library</a:t>
            </a:r>
            <a:r>
              <a:rPr lang="en-US" altLang="th-TH" sz="2800" dirty="0"/>
              <a:t> </a:t>
            </a:r>
            <a:r>
              <a:rPr lang="th-TH" altLang="th-TH" sz="2800" dirty="0"/>
              <a:t>ดังรูป</a:t>
            </a:r>
          </a:p>
        </p:txBody>
      </p:sp>
    </p:spTree>
    <p:extLst>
      <p:ext uri="{BB962C8B-B14F-4D97-AF65-F5344CB8AC3E}">
        <p14:creationId xmlns:p14="http://schemas.microsoft.com/office/powerpoint/2010/main" val="36480766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0084676-675D-4814-8C6A-B4CF92367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845" b="4878"/>
          <a:stretch/>
        </p:blipFill>
        <p:spPr>
          <a:xfrm>
            <a:off x="457200" y="209619"/>
            <a:ext cx="7696200" cy="3600381"/>
          </a:xfrm>
          <a:prstGeom prst="rect">
            <a:avLst/>
          </a:prstGeo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F03D0490-1D18-4FDB-AD31-7957D35C3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962400"/>
            <a:ext cx="8686800" cy="959275"/>
          </a:xfrm>
        </p:spPr>
        <p:txBody>
          <a:bodyPr/>
          <a:lstStyle/>
          <a:p>
            <a:r>
              <a:rPr lang="th-TH" altLang="th-TH" sz="2800" dirty="0"/>
              <a:t>ถ้า</a:t>
            </a:r>
            <a:r>
              <a:rPr lang="en-US" altLang="th-TH" sz="2800" dirty="0"/>
              <a:t> </a:t>
            </a:r>
            <a:r>
              <a:rPr lang="en-US" altLang="th-TH" sz="2400" dirty="0"/>
              <a:t>library</a:t>
            </a:r>
            <a:r>
              <a:rPr lang="en-US" altLang="th-TH" sz="2800" dirty="0"/>
              <a:t> </a:t>
            </a:r>
            <a:r>
              <a:rPr lang="th-TH" altLang="th-TH" sz="2800" dirty="0"/>
              <a:t>เป็น</a:t>
            </a:r>
            <a:r>
              <a:rPr lang="th-TH" altLang="th-TH" sz="2800" b="1" u="sng" dirty="0"/>
              <a:t>ไม่เป็น</a:t>
            </a:r>
            <a:r>
              <a:rPr lang="th-TH" altLang="th-TH" sz="2800" dirty="0"/>
              <a:t>ไฟล์ </a:t>
            </a:r>
            <a:r>
              <a:rPr lang="en-US" altLang="th-TH" sz="2400" dirty="0"/>
              <a:t>zip</a:t>
            </a:r>
            <a:r>
              <a:rPr lang="en-US" altLang="th-TH" sz="2800" dirty="0"/>
              <a:t> </a:t>
            </a:r>
            <a:r>
              <a:rPr lang="th-TH" altLang="th-TH" sz="2800" dirty="0"/>
              <a:t>เพิ่ม </a:t>
            </a:r>
            <a:r>
              <a:rPr lang="en-US" altLang="th-TH" sz="2400" dirty="0"/>
              <a:t>library</a:t>
            </a:r>
            <a:r>
              <a:rPr lang="en-US" altLang="th-TH" sz="2800" dirty="0"/>
              <a:t> </a:t>
            </a:r>
            <a:r>
              <a:rPr lang="th-TH" altLang="th-TH" sz="2800" dirty="0"/>
              <a:t>ไปยังโฟลเดอร์ </a:t>
            </a:r>
            <a:r>
              <a:rPr lang="en-US" altLang="th-TH" sz="2400" dirty="0"/>
              <a:t>libraries</a:t>
            </a:r>
            <a:r>
              <a:rPr lang="th-TH" altLang="th-TH" sz="2800" dirty="0"/>
              <a:t> ดังรูป</a:t>
            </a:r>
          </a:p>
        </p:txBody>
      </p:sp>
    </p:spTree>
    <p:extLst>
      <p:ext uri="{BB962C8B-B14F-4D97-AF65-F5344CB8AC3E}">
        <p14:creationId xmlns:p14="http://schemas.microsoft.com/office/powerpoint/2010/main" val="4234968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1FC8CEC-80E2-4139-A574-4D0DDCA3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83" y="1905000"/>
            <a:ext cx="7626834" cy="3429000"/>
          </a:xfrm>
          <a:prstGeom prst="rect">
            <a:avLst/>
          </a:prstGeo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0A645E6-27C1-4190-A677-42B311059075}"/>
              </a:ext>
            </a:extLst>
          </p:cNvPr>
          <p:cNvSpPr txBox="1">
            <a:spLocks/>
          </p:cNvSpPr>
          <p:nvPr/>
        </p:nvSpPr>
        <p:spPr bwMode="auto">
          <a:xfrm>
            <a:off x="721572" y="0"/>
            <a:ext cx="8153400" cy="1265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th-TH" altLang="th-TH" sz="4400" u="sng" kern="0" dirty="0"/>
              <a:t>ตั้งนาฬิกา </a:t>
            </a:r>
            <a:r>
              <a:rPr lang="en-US" altLang="th-TH" sz="3200" u="sng" kern="0" dirty="0"/>
              <a:t>(</a:t>
            </a:r>
            <a:r>
              <a:rPr lang="th-TH" altLang="th-TH" sz="3200" u="sng" kern="0" dirty="0"/>
              <a:t>โดยดึงเวลาจากเครื่องคอมพิวเตอร์ที่ </a:t>
            </a:r>
            <a:r>
              <a:rPr lang="en-US" altLang="th-TH" sz="2000" u="sng" kern="0" dirty="0"/>
              <a:t>upload</a:t>
            </a:r>
            <a:r>
              <a:rPr lang="th-TH" altLang="th-TH" sz="3200" u="sng" kern="0" dirty="0"/>
              <a:t> โปรแกรม)</a:t>
            </a:r>
          </a:p>
        </p:txBody>
      </p:sp>
    </p:spTree>
    <p:extLst>
      <p:ext uri="{BB962C8B-B14F-4D97-AF65-F5344CB8AC3E}">
        <p14:creationId xmlns:p14="http://schemas.microsoft.com/office/powerpoint/2010/main" val="30323814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E1DD8353-4A63-484F-858B-84341B8C7B68}"/>
              </a:ext>
            </a:extLst>
          </p:cNvPr>
          <p:cNvSpPr txBox="1">
            <a:spLocks/>
          </p:cNvSpPr>
          <p:nvPr/>
        </p:nvSpPr>
        <p:spPr bwMode="auto">
          <a:xfrm>
            <a:off x="721572" y="0"/>
            <a:ext cx="8153400" cy="1265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th-TH" altLang="th-TH" sz="4400" u="sng" kern="0" dirty="0"/>
              <a:t>ตั้งนาฬิกา </a:t>
            </a:r>
            <a:r>
              <a:rPr lang="en-US" altLang="th-TH" sz="3200" u="sng" kern="0" dirty="0"/>
              <a:t>(</a:t>
            </a:r>
            <a:r>
              <a:rPr lang="th-TH" altLang="th-TH" sz="3200" u="sng" kern="0" dirty="0"/>
              <a:t>กำหนดเวลาเอง)</a:t>
            </a:r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6E51B0CE-3B5E-4CCF-AD25-78F568C4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8303472" cy="5105400"/>
          </a:xfrm>
        </p:spPr>
        <p:txBody>
          <a:bodyPr/>
          <a:lstStyle/>
          <a:p>
            <a:pPr marL="0" indent="0">
              <a:buNone/>
            </a:pPr>
            <a:r>
              <a:rPr lang="en-US" altLang="th-TH" sz="2000" dirty="0"/>
              <a:t>#include &lt;</a:t>
            </a:r>
            <a:r>
              <a:rPr lang="en-US" altLang="th-TH" sz="2000" dirty="0" err="1"/>
              <a:t>Wire.h</a:t>
            </a:r>
            <a:r>
              <a:rPr lang="en-US" altLang="th-TH" sz="2000" dirty="0"/>
              <a:t>&gt;</a:t>
            </a:r>
          </a:p>
          <a:p>
            <a:pPr marL="0" indent="0">
              <a:buNone/>
            </a:pPr>
            <a:r>
              <a:rPr lang="en-US" altLang="th-TH" sz="2000" dirty="0"/>
              <a:t>#include &lt;</a:t>
            </a:r>
            <a:r>
              <a:rPr lang="en-US" altLang="th-TH" sz="2000" dirty="0" err="1"/>
              <a:t>TimeLib.h</a:t>
            </a:r>
            <a:r>
              <a:rPr lang="en-US" altLang="th-TH" sz="2000" dirty="0"/>
              <a:t>&gt;</a:t>
            </a:r>
          </a:p>
          <a:p>
            <a:pPr marL="0" indent="0">
              <a:buNone/>
            </a:pPr>
            <a:r>
              <a:rPr lang="en-US" altLang="th-TH" sz="2000" dirty="0"/>
              <a:t>#include &lt;DS1307RTC.h&gt;</a:t>
            </a:r>
          </a:p>
          <a:p>
            <a:pPr marL="0" indent="0">
              <a:buNone/>
            </a:pPr>
            <a:endParaRPr lang="en-US" altLang="th-TH" sz="2000" dirty="0"/>
          </a:p>
          <a:p>
            <a:pPr marL="0" indent="0">
              <a:buNone/>
            </a:pPr>
            <a:r>
              <a:rPr lang="en-US" altLang="th-TH" sz="2000" dirty="0"/>
              <a:t>void setup() {</a:t>
            </a:r>
          </a:p>
          <a:p>
            <a:pPr marL="0" indent="0">
              <a:buNone/>
            </a:pPr>
            <a:r>
              <a:rPr lang="en-US" altLang="th-TH" sz="2000" dirty="0" err="1"/>
              <a:t>setTime</a:t>
            </a:r>
            <a:r>
              <a:rPr lang="en-US" altLang="th-TH" sz="2000" dirty="0"/>
              <a:t>(15,0,0,25,12,2020); //  </a:t>
            </a:r>
            <a:r>
              <a:rPr lang="en-US" altLang="th-TH" sz="2000" dirty="0" err="1"/>
              <a:t>hr,min,sec,day,month,yr</a:t>
            </a:r>
            <a:endParaRPr lang="en-US" altLang="th-TH" sz="2000" dirty="0"/>
          </a:p>
          <a:p>
            <a:pPr marL="0" indent="0">
              <a:buNone/>
            </a:pPr>
            <a:r>
              <a:rPr lang="en-US" altLang="th-TH" sz="2000" dirty="0" err="1"/>
              <a:t>RTC.set</a:t>
            </a:r>
            <a:r>
              <a:rPr lang="en-US" altLang="th-TH" sz="2000" dirty="0"/>
              <a:t>(now());</a:t>
            </a:r>
          </a:p>
          <a:p>
            <a:pPr marL="0" indent="0">
              <a:buNone/>
            </a:pPr>
            <a:r>
              <a:rPr lang="en-US" altLang="th-TH" sz="2000" dirty="0"/>
              <a:t>}</a:t>
            </a:r>
          </a:p>
          <a:p>
            <a:pPr marL="0" indent="0">
              <a:buNone/>
            </a:pPr>
            <a:endParaRPr lang="en-US" altLang="th-TH" sz="2000" dirty="0"/>
          </a:p>
          <a:p>
            <a:pPr marL="0" indent="0">
              <a:buNone/>
            </a:pPr>
            <a:r>
              <a:rPr lang="en-US" altLang="th-TH" sz="2000" dirty="0"/>
              <a:t>void loop() {</a:t>
            </a:r>
          </a:p>
          <a:p>
            <a:pPr marL="0" indent="0">
              <a:buNone/>
            </a:pPr>
            <a:r>
              <a:rPr lang="en-US" altLang="th-TH" sz="2000" dirty="0"/>
              <a:t>}</a:t>
            </a:r>
            <a:endParaRPr lang="th-TH" altLang="th-TH" sz="2000" dirty="0"/>
          </a:p>
        </p:txBody>
      </p:sp>
    </p:spTree>
    <p:extLst>
      <p:ext uri="{BB962C8B-B14F-4D97-AF65-F5344CB8AC3E}">
        <p14:creationId xmlns:p14="http://schemas.microsoft.com/office/powerpoint/2010/main" val="197768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D9DFDE39-2B50-4CA6-AE7C-400264CB5F3B}"/>
              </a:ext>
            </a:extLst>
          </p:cNvPr>
          <p:cNvSpPr txBox="1">
            <a:spLocks/>
          </p:cNvSpPr>
          <p:nvPr/>
        </p:nvSpPr>
        <p:spPr bwMode="auto">
          <a:xfrm>
            <a:off x="758583" y="609600"/>
            <a:ext cx="3661017" cy="655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th-TH" altLang="th-TH" sz="4400" u="sng" kern="0" dirty="0"/>
              <a:t>แสดงค่านาฬิกา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66A3D56-2ABD-4312-8B7F-6F267B03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38515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77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A2F2A05-8C1E-473D-9AB2-24DD5889DA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571500"/>
            <a:ext cx="859536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54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E3165DE-7BA6-4389-A5D0-40EDACF58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52" y="2590800"/>
            <a:ext cx="3223884" cy="255270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11960E7-E484-44BE-A92E-1CE9BF73A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4" y="2590800"/>
            <a:ext cx="5419081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580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80D8712-44F6-4A94-A0FE-F748EED5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7234"/>
            <a:ext cx="7315200" cy="4783016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C2BD62E-DE8E-4559-B623-B23D7B02B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9"/>
          <a:stretch/>
        </p:blipFill>
        <p:spPr>
          <a:xfrm>
            <a:off x="2159725" y="5249453"/>
            <a:ext cx="4267200" cy="1608547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32AC986B-20DA-444A-8FAD-752799BD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6" y="5259924"/>
            <a:ext cx="2092234" cy="1029198"/>
          </a:xfrm>
          <a:ln>
            <a:noFill/>
          </a:ln>
        </p:spPr>
        <p:txBody>
          <a:bodyPr/>
          <a:lstStyle/>
          <a:p>
            <a:pPr algn="ctr"/>
            <a:r>
              <a:rPr lang="th-TH" altLang="th-TH" sz="2800" dirty="0"/>
              <a:t>ใช้ไฟเลี้ยง </a:t>
            </a:r>
            <a:r>
              <a:rPr lang="en-US" altLang="th-TH" sz="2400" dirty="0"/>
              <a:t>relay</a:t>
            </a:r>
            <a:r>
              <a:rPr lang="en-US" altLang="th-TH" sz="2800" dirty="0"/>
              <a:t> </a:t>
            </a:r>
            <a:br>
              <a:rPr lang="th-TH" altLang="th-TH" sz="2800" dirty="0"/>
            </a:br>
            <a:r>
              <a:rPr lang="th-TH" altLang="th-TH" sz="2800" dirty="0"/>
              <a:t>จากแผงวงจร</a:t>
            </a:r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AB00AB39-99AA-47AD-84DA-47444363517F}"/>
              </a:ext>
            </a:extLst>
          </p:cNvPr>
          <p:cNvSpPr txBox="1">
            <a:spLocks/>
          </p:cNvSpPr>
          <p:nvPr/>
        </p:nvSpPr>
        <p:spPr bwMode="auto">
          <a:xfrm>
            <a:off x="6426925" y="4334638"/>
            <a:ext cx="2667000" cy="195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/>
            <a:r>
              <a:rPr lang="th-TH" altLang="th-TH" sz="2800" kern="0" dirty="0"/>
              <a:t>ใช้ไฟเลี้ยง </a:t>
            </a:r>
            <a:r>
              <a:rPr lang="en-US" altLang="th-TH" sz="2400" kern="0" dirty="0"/>
              <a:t>relay</a:t>
            </a:r>
            <a:r>
              <a:rPr lang="en-US" altLang="th-TH" sz="2800" kern="0" dirty="0"/>
              <a:t> </a:t>
            </a:r>
            <a:endParaRPr lang="th-TH" altLang="th-TH" sz="2800" kern="0" dirty="0"/>
          </a:p>
          <a:p>
            <a:pPr algn="ctr"/>
            <a:r>
              <a:rPr lang="th-TH" altLang="th-TH" sz="2800" kern="0" dirty="0"/>
              <a:t>จากแหล่งจ่ายไฟภายนอก</a:t>
            </a:r>
          </a:p>
        </p:txBody>
      </p:sp>
    </p:spTree>
    <p:extLst>
      <p:ext uri="{BB962C8B-B14F-4D97-AF65-F5344CB8AC3E}">
        <p14:creationId xmlns:p14="http://schemas.microsoft.com/office/powerpoint/2010/main" val="3065746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06CA483-4FD5-4A07-84C0-9251CF6E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13113"/>
            <a:ext cx="7696200" cy="6000750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EB675E40-1558-435B-BD90-39A1E110D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37" y="762000"/>
            <a:ext cx="2836863" cy="86713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th-TH" altLang="th-TH" sz="4400" dirty="0"/>
              <a:t>ก่อนต่อ </a:t>
            </a:r>
            <a:r>
              <a:rPr lang="en-US" altLang="th-TH" dirty="0"/>
              <a:t>relay</a:t>
            </a:r>
            <a:endParaRPr lang="th-TH" altLang="th-TH" dirty="0"/>
          </a:p>
        </p:txBody>
      </p:sp>
    </p:spTree>
    <p:extLst>
      <p:ext uri="{BB962C8B-B14F-4D97-AF65-F5344CB8AC3E}">
        <p14:creationId xmlns:p14="http://schemas.microsoft.com/office/powerpoint/2010/main" val="438100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C9DA710-B07B-4864-B9F2-9827C44E1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4349"/>
            <a:ext cx="7697678" cy="6009301"/>
          </a:xfrm>
          <a:prstGeom prst="rect">
            <a:avLst/>
          </a:prstGeo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B23980EC-B085-4FA5-88A4-6D2C0CB6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37" y="762000"/>
            <a:ext cx="2836863" cy="86713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th-TH" altLang="th-TH" sz="4400" dirty="0"/>
              <a:t>หลังต่อ </a:t>
            </a:r>
            <a:r>
              <a:rPr lang="en-US" altLang="th-TH" dirty="0"/>
              <a:t>relay</a:t>
            </a:r>
            <a:endParaRPr lang="th-TH" altLang="th-TH" dirty="0"/>
          </a:p>
        </p:txBody>
      </p:sp>
    </p:spTree>
    <p:extLst>
      <p:ext uri="{BB962C8B-B14F-4D97-AF65-F5344CB8AC3E}">
        <p14:creationId xmlns:p14="http://schemas.microsoft.com/office/powerpoint/2010/main" val="65856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h-TH"/>
              <a:t>Open Source</a:t>
            </a:r>
            <a:endParaRPr lang="th-TH" altLang="th-TH"/>
          </a:p>
        </p:txBody>
      </p:sp>
      <p:sp>
        <p:nvSpPr>
          <p:cNvPr id="7171" name="สี่เหลี่ยมผืนผ้า 6"/>
          <p:cNvSpPr>
            <a:spLocks noChangeArrowheads="1"/>
          </p:cNvSpPr>
          <p:nvPr/>
        </p:nvSpPr>
        <p:spPr bwMode="auto">
          <a:xfrm>
            <a:off x="457200" y="1905000"/>
            <a:ext cx="8458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th-TH" altLang="th-TH"/>
              <a:t>ด้วยข้อดีซึ่งทำให้ </a:t>
            </a:r>
            <a:r>
              <a:rPr lang="en-US" altLang="th-TH" sz="2400"/>
              <a:t>arduino</a:t>
            </a:r>
            <a:r>
              <a:rPr lang="en-US" altLang="th-TH"/>
              <a:t> </a:t>
            </a:r>
            <a:r>
              <a:rPr lang="th-TH" altLang="th-TH"/>
              <a:t>เป็นที่นิยมไปทั่วโลกคือ ทั้ง </a:t>
            </a:r>
            <a:r>
              <a:rPr lang="en-US" altLang="th-TH" sz="2400"/>
              <a:t>hardware</a:t>
            </a:r>
            <a:r>
              <a:rPr lang="en-US" altLang="th-TH"/>
              <a:t> </a:t>
            </a:r>
            <a:r>
              <a:rPr lang="th-TH" altLang="th-TH"/>
              <a:t>และ </a:t>
            </a:r>
            <a:r>
              <a:rPr lang="en-US" altLang="th-TH" sz="2400"/>
              <a:t>Software</a:t>
            </a:r>
            <a:r>
              <a:rPr lang="en-US" altLang="th-TH"/>
              <a:t> </a:t>
            </a:r>
            <a:r>
              <a:rPr lang="th-TH" altLang="th-TH"/>
              <a:t>เป็นแบบ </a:t>
            </a:r>
            <a:r>
              <a:rPr lang="en-US" altLang="th-TH" sz="2400"/>
              <a:t>Open Source </a:t>
            </a:r>
            <a:r>
              <a:rPr lang="th-TH" altLang="th-TH"/>
              <a:t>หรือไม่เสียค่าลิขสิทธิ์ ซึ่งแตกต่างจากบอร์ดไมโครคอนโทรเลอร์ของบริษัทอื่นๆที่มีค่าลิขสิทธิ์ทาง </a:t>
            </a:r>
            <a:r>
              <a:rPr lang="en-US" altLang="th-TH" sz="2400"/>
              <a:t>hardware </a:t>
            </a:r>
            <a:r>
              <a:rPr lang="th-TH" altLang="th-TH"/>
              <a:t>และ</a:t>
            </a:r>
            <a:r>
              <a:rPr lang="en-US" altLang="th-TH"/>
              <a:t>/</a:t>
            </a:r>
            <a:r>
              <a:rPr lang="th-TH" altLang="th-TH"/>
              <a:t>หรือ</a:t>
            </a:r>
            <a:endParaRPr lang="en-US" altLang="th-TH"/>
          </a:p>
          <a:p>
            <a:r>
              <a:rPr lang="en-US" altLang="th-TH" sz="2400"/>
              <a:t>software</a:t>
            </a:r>
            <a:r>
              <a:rPr lang="en-US" altLang="th-TH" sz="3200"/>
              <a:t> </a:t>
            </a:r>
            <a:endParaRPr lang="th-TH" altLang="th-TH" sz="3200"/>
          </a:p>
          <a:p>
            <a:endParaRPr lang="th-TH" altLang="th-TH" sz="3200"/>
          </a:p>
        </p:txBody>
      </p:sp>
      <p:pic>
        <p:nvPicPr>
          <p:cNvPr id="7172" name="Picture 2" descr="http://www.inex.co.th/inexstore/components/com_virtuemart/shop_image/product/_________________4ce4934817c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3810000"/>
            <a:ext cx="209708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 descr="http://www.batorastore.com/image/cache/data/bookpics/New%20folder%20%287%29/9786167241234-500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6" r="14639"/>
          <a:stretch>
            <a:fillRect/>
          </a:stretch>
        </p:blipFill>
        <p:spPr bwMode="auto">
          <a:xfrm>
            <a:off x="2438400" y="3810000"/>
            <a:ext cx="20097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http://b2bthaistorage.blob.core.windows.net/upload/Product/382/7295/re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r="8360"/>
          <a:stretch>
            <a:fillRect/>
          </a:stretch>
        </p:blipFill>
        <p:spPr bwMode="auto">
          <a:xfrm>
            <a:off x="4546600" y="3810000"/>
            <a:ext cx="22352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8" descr="http://www.smartlearningweb.com/image_product/book/Advance_PIC_ne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25" y="3814763"/>
            <a:ext cx="2035175" cy="281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4A20590F-6A45-487D-9993-634AB9D8B1F9}"/>
              </a:ext>
            </a:extLst>
          </p:cNvPr>
          <p:cNvSpPr txBox="1">
            <a:spLocks/>
          </p:cNvSpPr>
          <p:nvPr/>
        </p:nvSpPr>
        <p:spPr bwMode="auto">
          <a:xfrm>
            <a:off x="609600" y="304800"/>
            <a:ext cx="5867400" cy="88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th-TH" altLang="th-TH" sz="3600" u="sng" kern="0" dirty="0"/>
              <a:t>ทดสอบการตั้งเวลา</a:t>
            </a:r>
            <a:r>
              <a:rPr lang="th-TH" altLang="th-TH" sz="3600" kern="0" dirty="0"/>
              <a:t>โดยการปรับปรุง </a:t>
            </a:r>
            <a:r>
              <a:rPr lang="en-US" altLang="th-TH" sz="2400" kern="0" dirty="0"/>
              <a:t>code</a:t>
            </a:r>
            <a:r>
              <a:rPr lang="en-US" altLang="th-TH" sz="2000" kern="0" dirty="0"/>
              <a:t> </a:t>
            </a:r>
            <a:r>
              <a:rPr lang="th-TH" altLang="th-TH" sz="3200" kern="0" dirty="0"/>
              <a:t>จาก </a:t>
            </a:r>
            <a:r>
              <a:rPr lang="en-US" altLang="th-TH" sz="2000" kern="0" dirty="0"/>
              <a:t>Examples/DS1307RTC/</a:t>
            </a:r>
            <a:r>
              <a:rPr lang="en-US" altLang="th-TH" sz="2000" kern="0" dirty="0" err="1"/>
              <a:t>ReadTest</a:t>
            </a:r>
            <a:r>
              <a:rPr lang="en-US" altLang="th-TH" sz="2000" kern="0" dirty="0"/>
              <a:t> </a:t>
            </a:r>
            <a:endParaRPr lang="th-TH" altLang="th-TH" sz="2400" kern="0" dirty="0"/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0C127DD4-9B70-417C-964C-7D3ABE992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33600"/>
            <a:ext cx="8001000" cy="4267200"/>
          </a:xfrm>
        </p:spPr>
        <p:txBody>
          <a:bodyPr/>
          <a:lstStyle/>
          <a:p>
            <a:pPr marL="0" indent="0">
              <a:buNone/>
            </a:pPr>
            <a:r>
              <a:rPr lang="en-US" altLang="th-TH" sz="2000" dirty="0"/>
              <a:t>void setup() {</a:t>
            </a:r>
          </a:p>
          <a:p>
            <a:pPr marL="0" indent="0">
              <a:buNone/>
            </a:pPr>
            <a:r>
              <a:rPr lang="en-US" altLang="th-TH" sz="2000" dirty="0"/>
              <a:t>  </a:t>
            </a:r>
            <a:r>
              <a:rPr lang="en-US" altLang="th-TH" sz="2000" dirty="0" err="1"/>
              <a:t>pinMode</a:t>
            </a:r>
            <a:r>
              <a:rPr lang="en-US" altLang="th-TH" sz="2000" dirty="0"/>
              <a:t>(6,OUTPUT);</a:t>
            </a:r>
          </a:p>
          <a:p>
            <a:pPr marL="0" indent="0">
              <a:buNone/>
            </a:pPr>
            <a:r>
              <a:rPr lang="en-US" altLang="th-TH" sz="2000" dirty="0"/>
              <a:t>  </a:t>
            </a:r>
            <a:r>
              <a:rPr lang="en-US" altLang="th-TH" sz="2000" dirty="0" err="1"/>
              <a:t>digitalWrite</a:t>
            </a:r>
            <a:r>
              <a:rPr lang="en-US" altLang="th-TH" sz="2000" dirty="0"/>
              <a:t>(6,HIGH);       </a:t>
            </a:r>
          </a:p>
          <a:p>
            <a:pPr marL="0" indent="0">
              <a:buNone/>
            </a:pPr>
            <a:r>
              <a:rPr lang="en-US" altLang="th-TH" sz="2000" dirty="0"/>
              <a:t>  </a:t>
            </a:r>
            <a:r>
              <a:rPr lang="en-US" altLang="th-TH" sz="2000" dirty="0" err="1"/>
              <a:t>Serial.begin</a:t>
            </a:r>
            <a:r>
              <a:rPr lang="en-US" altLang="th-TH" sz="2000" dirty="0"/>
              <a:t>(9600);</a:t>
            </a:r>
          </a:p>
          <a:p>
            <a:pPr marL="0" indent="0">
              <a:buNone/>
            </a:pPr>
            <a:r>
              <a:rPr lang="en-US" altLang="th-TH" sz="2000" dirty="0"/>
              <a:t>  while (!Serial) ; // wait for serial</a:t>
            </a:r>
          </a:p>
          <a:p>
            <a:pPr marL="0" indent="0">
              <a:buNone/>
            </a:pPr>
            <a:r>
              <a:rPr lang="en-US" altLang="th-TH" sz="2000" dirty="0"/>
              <a:t>  delay(200);</a:t>
            </a:r>
          </a:p>
          <a:p>
            <a:pPr marL="0" indent="0">
              <a:buNone/>
            </a:pPr>
            <a:r>
              <a:rPr lang="en-US" altLang="th-TH" sz="2000" dirty="0"/>
              <a:t>  </a:t>
            </a:r>
            <a:r>
              <a:rPr lang="en-US" altLang="th-TH" sz="2000" dirty="0" err="1"/>
              <a:t>Serial.println</a:t>
            </a:r>
            <a:r>
              <a:rPr lang="en-US" altLang="th-TH" sz="2000" dirty="0"/>
              <a:t>("DS1307RTC Read Test");</a:t>
            </a:r>
          </a:p>
          <a:p>
            <a:pPr marL="0" indent="0">
              <a:buNone/>
            </a:pPr>
            <a:r>
              <a:rPr lang="en-US" altLang="th-TH" sz="2000" dirty="0"/>
              <a:t>  </a:t>
            </a:r>
            <a:r>
              <a:rPr lang="en-US" altLang="th-TH" sz="2000" dirty="0" err="1"/>
              <a:t>Serial.println</a:t>
            </a:r>
            <a:r>
              <a:rPr lang="en-US" altLang="th-TH" sz="2000" dirty="0"/>
              <a:t>("-------------------");</a:t>
            </a:r>
          </a:p>
          <a:p>
            <a:pPr marL="0" indent="0">
              <a:buNone/>
            </a:pPr>
            <a:r>
              <a:rPr lang="en-US" altLang="th-TH" sz="2000" dirty="0"/>
              <a:t>}</a:t>
            </a:r>
            <a:endParaRPr lang="th-TH" altLang="th-TH" sz="2000" dirty="0"/>
          </a:p>
        </p:txBody>
      </p:sp>
      <p:sp>
        <p:nvSpPr>
          <p:cNvPr id="7" name="วงเล็บปีกกาขวา 6">
            <a:extLst>
              <a:ext uri="{FF2B5EF4-FFF2-40B4-BE49-F238E27FC236}">
                <a16:creationId xmlns:a16="http://schemas.microsoft.com/office/drawing/2014/main" id="{81868EB5-3503-4D4C-856B-38C01F4779D6}"/>
              </a:ext>
            </a:extLst>
          </p:cNvPr>
          <p:cNvSpPr/>
          <p:nvPr/>
        </p:nvSpPr>
        <p:spPr bwMode="auto">
          <a:xfrm>
            <a:off x="4007712" y="2590800"/>
            <a:ext cx="533400" cy="639746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3E7DD165-27A3-4843-8F4F-99C7DDD7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705100"/>
            <a:ext cx="1066800" cy="411146"/>
          </a:xfr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US" altLang="th-TH" sz="2400" b="1" dirty="0"/>
              <a:t>add</a:t>
            </a:r>
            <a:endParaRPr lang="th-TH" alt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2275019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9C80E386-69B2-4ACF-A779-585CBCCF799F}"/>
              </a:ext>
            </a:extLst>
          </p:cNvPr>
          <p:cNvSpPr/>
          <p:nvPr/>
        </p:nvSpPr>
        <p:spPr>
          <a:xfrm>
            <a:off x="1066800" y="381000"/>
            <a:ext cx="70104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th-TH" sz="2000" dirty="0"/>
              <a:t>void loop() {</a:t>
            </a:r>
          </a:p>
          <a:p>
            <a:pPr marL="0" indent="0">
              <a:buNone/>
            </a:pPr>
            <a:r>
              <a:rPr lang="en-US" altLang="th-TH" sz="2000" dirty="0"/>
              <a:t>…</a:t>
            </a:r>
          </a:p>
          <a:p>
            <a:pPr marL="0" indent="0">
              <a:buNone/>
            </a:pPr>
            <a:r>
              <a:rPr lang="en-US" altLang="th-TH" sz="2000" dirty="0"/>
              <a:t> if(</a:t>
            </a:r>
            <a:r>
              <a:rPr lang="en-US" altLang="th-TH" sz="2000" dirty="0" err="1"/>
              <a:t>tm.Hour</a:t>
            </a:r>
            <a:r>
              <a:rPr lang="en-US" altLang="th-TH" sz="2000" dirty="0"/>
              <a:t>==15 &amp;&amp; </a:t>
            </a:r>
            <a:r>
              <a:rPr lang="en-US" altLang="th-TH" sz="2000" dirty="0" err="1"/>
              <a:t>tm.Minute</a:t>
            </a:r>
            <a:r>
              <a:rPr lang="en-US" altLang="th-TH" sz="2000" dirty="0"/>
              <a:t> == 00)</a:t>
            </a:r>
          </a:p>
          <a:p>
            <a:pPr marL="0" indent="0">
              <a:buNone/>
            </a:pPr>
            <a:r>
              <a:rPr lang="en-US" altLang="th-TH" sz="2000" dirty="0"/>
              <a:t>  {</a:t>
            </a:r>
          </a:p>
          <a:p>
            <a:pPr marL="0" indent="0">
              <a:buNone/>
            </a:pPr>
            <a:r>
              <a:rPr lang="en-US" altLang="th-TH" sz="2000" dirty="0"/>
              <a:t>      </a:t>
            </a:r>
            <a:r>
              <a:rPr lang="en-US" altLang="th-TH" sz="2000" dirty="0" err="1"/>
              <a:t>digitalWrite</a:t>
            </a:r>
            <a:r>
              <a:rPr lang="en-US" altLang="th-TH" sz="2000" dirty="0"/>
              <a:t>(6,LOW);</a:t>
            </a:r>
          </a:p>
          <a:p>
            <a:pPr marL="0" indent="0">
              <a:buNone/>
            </a:pPr>
            <a:r>
              <a:rPr lang="en-US" altLang="th-TH" sz="2000" dirty="0"/>
              <a:t>  }</a:t>
            </a:r>
          </a:p>
          <a:p>
            <a:pPr marL="0" indent="0">
              <a:buNone/>
            </a:pPr>
            <a:r>
              <a:rPr lang="en-US" altLang="th-TH" sz="2000" dirty="0"/>
              <a:t>  if(</a:t>
            </a:r>
            <a:r>
              <a:rPr lang="en-US" altLang="th-TH" sz="2000" dirty="0" err="1"/>
              <a:t>tm.Hour</a:t>
            </a:r>
            <a:r>
              <a:rPr lang="en-US" altLang="th-TH" sz="2000" dirty="0"/>
              <a:t>==15 &amp;&amp; </a:t>
            </a:r>
            <a:r>
              <a:rPr lang="en-US" altLang="th-TH" sz="2000" dirty="0" err="1"/>
              <a:t>tm.Minute</a:t>
            </a:r>
            <a:r>
              <a:rPr lang="en-US" altLang="th-TH" sz="2000" dirty="0"/>
              <a:t> == 01)</a:t>
            </a:r>
          </a:p>
          <a:p>
            <a:pPr marL="0" indent="0">
              <a:buNone/>
            </a:pPr>
            <a:r>
              <a:rPr lang="en-US" altLang="th-TH" sz="2000" dirty="0"/>
              <a:t>  {</a:t>
            </a:r>
          </a:p>
          <a:p>
            <a:pPr marL="0" indent="0">
              <a:buNone/>
            </a:pPr>
            <a:r>
              <a:rPr lang="en-US" altLang="th-TH" sz="2000" dirty="0"/>
              <a:t>      </a:t>
            </a:r>
            <a:r>
              <a:rPr lang="en-US" altLang="th-TH" sz="2000" dirty="0" err="1"/>
              <a:t>digitalWrite</a:t>
            </a:r>
            <a:r>
              <a:rPr lang="en-US" altLang="th-TH" sz="2000" dirty="0"/>
              <a:t>(6,HIGH);</a:t>
            </a:r>
          </a:p>
          <a:p>
            <a:pPr marL="0" indent="0">
              <a:buNone/>
            </a:pPr>
            <a:r>
              <a:rPr lang="en-US" altLang="th-TH" sz="2000" dirty="0"/>
              <a:t>  } </a:t>
            </a:r>
          </a:p>
          <a:p>
            <a:pPr marL="0" indent="0">
              <a:buNone/>
            </a:pPr>
            <a:endParaRPr lang="en-US" altLang="th-TH" sz="2000" dirty="0"/>
          </a:p>
          <a:p>
            <a:pPr marL="0" indent="0">
              <a:buNone/>
            </a:pPr>
            <a:r>
              <a:rPr lang="en-US" altLang="th-TH" sz="2000" dirty="0"/>
              <a:t>  delay(1000);</a:t>
            </a:r>
          </a:p>
          <a:p>
            <a:pPr marL="0" indent="0">
              <a:buNone/>
            </a:pPr>
            <a:r>
              <a:rPr lang="en-US" altLang="th-TH" sz="2000" dirty="0"/>
              <a:t>}</a:t>
            </a:r>
          </a:p>
          <a:p>
            <a:pPr marL="0" indent="0">
              <a:buNone/>
            </a:pPr>
            <a:endParaRPr lang="en-US" altLang="th-TH" sz="2000" dirty="0"/>
          </a:p>
          <a:p>
            <a:pPr marL="0" indent="0">
              <a:buNone/>
            </a:pPr>
            <a:r>
              <a:rPr lang="en-US" altLang="th-TH" sz="2000" dirty="0"/>
              <a:t>void print2digits(int number) {</a:t>
            </a:r>
          </a:p>
          <a:p>
            <a:pPr marL="0" indent="0">
              <a:buNone/>
            </a:pPr>
            <a:r>
              <a:rPr lang="en-US" altLang="th-TH" sz="2000" dirty="0"/>
              <a:t>  if (number &gt;= 0 &amp;&amp; number &lt; 10) {</a:t>
            </a:r>
          </a:p>
          <a:p>
            <a:pPr marL="0" indent="0">
              <a:buNone/>
            </a:pPr>
            <a:r>
              <a:rPr lang="en-US" altLang="th-TH" sz="2000" dirty="0"/>
              <a:t>    </a:t>
            </a:r>
            <a:r>
              <a:rPr lang="en-US" altLang="th-TH" sz="2000" dirty="0" err="1"/>
              <a:t>Serial.write</a:t>
            </a:r>
            <a:r>
              <a:rPr lang="en-US" altLang="th-TH" sz="2000" dirty="0"/>
              <a:t>('0');</a:t>
            </a:r>
          </a:p>
          <a:p>
            <a:pPr marL="0" indent="0">
              <a:buNone/>
            </a:pPr>
            <a:r>
              <a:rPr lang="en-US" altLang="th-TH" sz="2000" dirty="0"/>
              <a:t>  }</a:t>
            </a:r>
          </a:p>
          <a:p>
            <a:pPr marL="0" indent="0">
              <a:buNone/>
            </a:pPr>
            <a:r>
              <a:rPr lang="en-US" altLang="th-TH" sz="2000" dirty="0"/>
              <a:t>  </a:t>
            </a:r>
            <a:r>
              <a:rPr lang="en-US" altLang="th-TH" sz="2000" dirty="0" err="1"/>
              <a:t>Serial.print</a:t>
            </a:r>
            <a:r>
              <a:rPr lang="en-US" altLang="th-TH" sz="2000" dirty="0"/>
              <a:t>(number);</a:t>
            </a:r>
          </a:p>
          <a:p>
            <a:pPr marL="0" indent="0">
              <a:buNone/>
            </a:pPr>
            <a:r>
              <a:rPr lang="en-US" altLang="th-TH" sz="2000" dirty="0"/>
              <a:t>}</a:t>
            </a:r>
            <a:endParaRPr lang="th-TH" altLang="th-TH" sz="2000" dirty="0"/>
          </a:p>
        </p:txBody>
      </p:sp>
      <p:sp>
        <p:nvSpPr>
          <p:cNvPr id="6" name="วงเล็บปีกกาขวา 5">
            <a:extLst>
              <a:ext uri="{FF2B5EF4-FFF2-40B4-BE49-F238E27FC236}">
                <a16:creationId xmlns:a16="http://schemas.microsoft.com/office/drawing/2014/main" id="{51D030A2-FE09-40B6-A1F7-072D237AFBCE}"/>
              </a:ext>
            </a:extLst>
          </p:cNvPr>
          <p:cNvSpPr/>
          <p:nvPr/>
        </p:nvSpPr>
        <p:spPr bwMode="auto">
          <a:xfrm>
            <a:off x="6477000" y="1066800"/>
            <a:ext cx="457200" cy="2209800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9C07363D-1622-4858-9DD5-E120B903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0" y="1966127"/>
            <a:ext cx="1066800" cy="411146"/>
          </a:xfr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en-US" altLang="th-TH" sz="2400" b="1" dirty="0"/>
              <a:t>add</a:t>
            </a:r>
            <a:endParaRPr lang="th-TH" alt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29289986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63FA0A-1316-4F6C-8610-431510C9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33400"/>
            <a:ext cx="8305800" cy="554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9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สี่เหลี่ยมผืนผ้า 8"/>
          <p:cNvSpPr>
            <a:spLocks noChangeArrowheads="1"/>
          </p:cNvSpPr>
          <p:nvPr/>
        </p:nvSpPr>
        <p:spPr bwMode="auto">
          <a:xfrm>
            <a:off x="533400" y="152400"/>
            <a:ext cx="8458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th-TH" altLang="th-TH"/>
              <a:t>จึงทำให้มีผู้ผลิตแผง </a:t>
            </a:r>
            <a:r>
              <a:rPr lang="en-US" altLang="th-TH" sz="2400"/>
              <a:t>arduino </a:t>
            </a:r>
            <a:r>
              <a:rPr lang="th-TH" altLang="th-TH"/>
              <a:t>ซึ่งเรียกว่า</a:t>
            </a:r>
            <a:r>
              <a:rPr lang="en-US" altLang="th-TH"/>
              <a:t> </a:t>
            </a:r>
            <a:r>
              <a:rPr lang="en-US" altLang="th-TH" sz="2400"/>
              <a:t>complatible </a:t>
            </a:r>
            <a:r>
              <a:rPr lang="th-TH" altLang="th-TH"/>
              <a:t>และแผงอุปกรณ์เสริมสำหรับ </a:t>
            </a:r>
            <a:r>
              <a:rPr lang="en-US" altLang="th-TH" sz="2400"/>
              <a:t>arduino</a:t>
            </a:r>
            <a:r>
              <a:rPr lang="en-US" altLang="th-TH"/>
              <a:t> </a:t>
            </a:r>
            <a:r>
              <a:rPr lang="th-TH" altLang="th-TH" sz="3200"/>
              <a:t>เรียกว่า </a:t>
            </a:r>
            <a:r>
              <a:rPr lang="en-US" altLang="th-TH" sz="2400"/>
              <a:t>Extended Shield </a:t>
            </a:r>
            <a:r>
              <a:rPr lang="th-TH" altLang="th-TH"/>
              <a:t>ออกมาจำนวนมาก</a:t>
            </a:r>
            <a:r>
              <a:rPr lang="en-US" altLang="th-TH" sz="2400"/>
              <a:t> </a:t>
            </a:r>
            <a:r>
              <a:rPr lang="th-TH" altLang="th-TH"/>
              <a:t>และมีราคาถูก</a:t>
            </a:r>
            <a:endParaRPr lang="th-TH" altLang="th-TH" sz="2400"/>
          </a:p>
        </p:txBody>
      </p:sp>
      <p:pic>
        <p:nvPicPr>
          <p:cNvPr id="8195" name="Picture 10" descr="http://img.dxcdn.com/productimages/sku_150802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4" b="10442"/>
          <a:stretch>
            <a:fillRect/>
          </a:stretch>
        </p:blipFill>
        <p:spPr bwMode="auto">
          <a:xfrm>
            <a:off x="4776788" y="2155825"/>
            <a:ext cx="4214812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2" descr="http://shop.kineteka.com/content/images/thumbs/0000623_eleven_100_arduino_uno_compatibl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9138"/>
            <a:ext cx="4337050" cy="349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สี่เหลี่ยมผืนผ้า 11"/>
          <p:cNvSpPr>
            <a:spLocks noChangeArrowheads="1"/>
          </p:cNvSpPr>
          <p:nvPr/>
        </p:nvSpPr>
        <p:spPr bwMode="auto">
          <a:xfrm>
            <a:off x="2209800" y="5638800"/>
            <a:ext cx="5181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/>
              <a:t>arduino complatible board</a:t>
            </a:r>
            <a:endParaRPr lang="th-TH" altLang="th-TH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3484</TotalTime>
  <Words>1523</Words>
  <Application>Microsoft Office PowerPoint</Application>
  <PresentationFormat>On-screen Show (4:3)</PresentationFormat>
  <Paragraphs>269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Angsana New</vt:lpstr>
      <vt:lpstr>AngsanaUPC</vt:lpstr>
      <vt:lpstr>Arial</vt:lpstr>
      <vt:lpstr>Calibri</vt:lpstr>
      <vt:lpstr>Verdana</vt:lpstr>
      <vt:lpstr>Wingdings</vt:lpstr>
      <vt:lpstr>Profile</vt:lpstr>
      <vt:lpstr>PowerPoint Presentation</vt:lpstr>
      <vt:lpstr>Installing software Arduino IDE  </vt:lpstr>
      <vt:lpstr>PowerPoint Presentation</vt:lpstr>
      <vt:lpstr>PowerPoint Presentation</vt:lpstr>
      <vt:lpstr>กำเนิด Arudino</vt:lpstr>
      <vt:lpstr>PowerPoint Presentation</vt:lpstr>
      <vt:lpstr>PowerPoint Presentation</vt:lpstr>
      <vt:lpstr>Open Source</vt:lpstr>
      <vt:lpstr>PowerPoint Presentation</vt:lpstr>
      <vt:lpstr>PowerPoint Presentation</vt:lpstr>
      <vt:lpstr>PowerPoint Presentation</vt:lpstr>
      <vt:lpstr>Input-Output  </vt:lpstr>
      <vt:lpstr>PowerPoint Presentation</vt:lpstr>
      <vt:lpstr>ดิจิตอล</vt:lpstr>
      <vt:lpstr>บิท (bit) </vt:lpstr>
      <vt:lpstr>โทรเลข</vt:lpstr>
      <vt:lpstr>เลขฐาน 10</vt:lpstr>
      <vt:lpstr>PowerPoint Presentation</vt:lpstr>
      <vt:lpstr>ตัวเลขจากระบบดิจิตอลที่แปลเป็นอักษร</vt:lpstr>
      <vt:lpstr>ตัวเลขจากระบบดิจิตอลที่แปลเป็นสีและภาพ</vt:lpstr>
      <vt:lpstr>PowerPoint Presentation</vt:lpstr>
      <vt:lpstr>การบันทึกและแปลค่าของระบบ CD, DVD</vt:lpstr>
      <vt:lpstr>การบันทึกและแปลค่าของระบบ Hard disk</vt:lpstr>
      <vt:lpstr>การแปลงระหว่างเลขฐาน 2 และ ฐาน 10</vt:lpstr>
      <vt:lpstr>เลขฐาน 8</vt:lpstr>
      <vt:lpstr>PowerPoint Presentation</vt:lpstr>
      <vt:lpstr>PowerPoint Presentation</vt:lpstr>
      <vt:lpstr>PowerPoint Presentation</vt:lpstr>
      <vt:lpstr>Output Digital</vt:lpstr>
      <vt:lpstr>PowerPoint Presentation</vt:lpstr>
      <vt:lpstr>PowerPoint Presentation</vt:lpstr>
      <vt:lpstr>PowerPoint Presentation</vt:lpstr>
      <vt:lpstr>Blink             LED_BUILTIN=13 </vt:lpstr>
      <vt:lpstr>PowerPoint Presentation</vt:lpstr>
      <vt:lpstr>Input Digital</vt:lpstr>
      <vt:lpstr>PowerPoint Presentation</vt:lpstr>
      <vt:lpstr>PowerPoint Presentation</vt:lpstr>
      <vt:lpstr>DigitalReadSerial</vt:lpstr>
      <vt:lpstr>PowerPoint Presentation</vt:lpstr>
      <vt:lpstr>PowerPoint Presentation</vt:lpstr>
      <vt:lpstr>ตัวอย่าง sensor module ที่มี  output ให้เลือกใช้ทั้ง   analog และ digital</vt:lpstr>
      <vt:lpstr>PowerPoint Presentation</vt:lpstr>
      <vt:lpstr>PowerPoint Presentation</vt:lpstr>
      <vt:lpstr>PowerPoint Presentation</vt:lpstr>
      <vt:lpstr>PowerPoint Presentation</vt:lpstr>
      <vt:lpstr>LDR_control_LED (Digital)</vt:lpstr>
      <vt:lpstr>Input Analog</vt:lpstr>
      <vt:lpstr>PowerPoint Presentation</vt:lpstr>
      <vt:lpstr>PowerPoint Presentation</vt:lpstr>
      <vt:lpstr>AnalogReadSerial</vt:lpstr>
      <vt:lpstr>PowerPoint Presentation</vt:lpstr>
      <vt:lpstr>PowerPoint Presentation</vt:lpstr>
      <vt:lpstr>PowerPoint Presentation</vt:lpstr>
      <vt:lpstr>PowerPoint Presentation</vt:lpstr>
      <vt:lpstr>ReadAnalogVoltage</vt:lpstr>
      <vt:lpstr>PowerPoint Presentation</vt:lpstr>
      <vt:lpstr>LDR_control_LED (Analog)</vt:lpstr>
      <vt:lpstr>PowerPoint Presentation</vt:lpstr>
      <vt:lpstr>Output Analog</vt:lpstr>
      <vt:lpstr>PowerPoint Presentation</vt:lpstr>
      <vt:lpstr>PWM (Pulse Width Modulation)</vt:lpstr>
      <vt:lpstr>PowerPoint Presentation</vt:lpstr>
      <vt:lpstr>AnalogInOutSerial</vt:lpstr>
      <vt:lpstr>PowerPoint Presentation</vt:lpstr>
      <vt:lpstr>One wire</vt:lpstr>
      <vt:lpstr>I2C</vt:lpstr>
      <vt:lpstr>SPI</vt:lpstr>
      <vt:lpstr>PowerPoint Presentation</vt:lpstr>
      <vt:lpstr>RTC (Real Time Clock)</vt:lpstr>
      <vt:lpstr>ถ้า library เป็นไฟล์ zip เพิ่ม library ดังรูป</vt:lpstr>
      <vt:lpstr>ถ้า library เป็นไม่เป็นไฟล์ zip เพิ่ม library ไปยังโฟลเดอร์ libraries ดังรูป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ใช้ไฟเลี้ยง relay  จากแผงวงจร</vt:lpstr>
      <vt:lpstr>ก่อนต่อ relay</vt:lpstr>
      <vt:lpstr>หลังต่อ relay</vt:lpstr>
      <vt:lpstr>add</vt:lpstr>
      <vt:lpstr>add</vt:lpstr>
      <vt:lpstr>PowerPoint Presentation</vt:lpstr>
    </vt:vector>
  </TitlesOfParts>
  <Company>Indiana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Emitting Diode (L.E.D.)</dc:title>
  <dc:creator>Raise</dc:creator>
  <cp:lastModifiedBy>men</cp:lastModifiedBy>
  <cp:revision>568</cp:revision>
  <dcterms:created xsi:type="dcterms:W3CDTF">2005-08-24T16:07:30Z</dcterms:created>
  <dcterms:modified xsi:type="dcterms:W3CDTF">2022-04-21T07:49:24Z</dcterms:modified>
</cp:coreProperties>
</file>